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</p:sldMasterIdLst>
  <p:notesMasterIdLst>
    <p:notesMasterId r:id="rId21"/>
  </p:notesMasterIdLst>
  <p:handoutMasterIdLst>
    <p:handoutMasterId r:id="rId22"/>
  </p:handoutMasterIdLst>
  <p:sldIdLst>
    <p:sldId id="256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4" r:id="rId14"/>
    <p:sldId id="273" r:id="rId15"/>
    <p:sldId id="275" r:id="rId16"/>
    <p:sldId id="276" r:id="rId17"/>
    <p:sldId id="277" r:id="rId18"/>
    <p:sldId id="278" r:id="rId19"/>
    <p:sldId id="272" r:id="rId2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018ECC4-6DAC-46EB-A4D7-F444844EA491}">
          <p14:sldIdLst>
            <p14:sldId id="256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4"/>
            <p14:sldId id="273"/>
            <p14:sldId id="275"/>
            <p14:sldId id="276"/>
            <p14:sldId id="277"/>
            <p14:sldId id="278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>
      <p:ext uri="{19B8F6BF-5375-455C-9EA6-DF929625EA0E}">
        <p15:presenceInfo xmlns:p15="http://schemas.microsoft.com/office/powerpoint/2012/main" userId="S-1-5-21-2127521184-1604012920-1887927527-2598260" providerId="AD"/>
      </p:ext>
    </p:extLst>
  </p:cmAuthor>
  <p:cmAuthor id="3" name="Mary Feil-Jacobs" initials="MF" lastIdx="22" clrIdx="3">
    <p:extLst>
      <p:ext uri="{19B8F6BF-5375-455C-9EA6-DF929625EA0E}">
        <p15:presenceInfo xmlns:p15="http://schemas.microsoft.com/office/powerpoint/2012/main" userId="S-1-5-21-2127521184-1604012920-1887927527-65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5050"/>
    <a:srgbClr val="E31A86"/>
    <a:srgbClr val="6A306F"/>
    <a:srgbClr val="9B4F96"/>
    <a:srgbClr val="A5397D"/>
    <a:srgbClr val="E0397F"/>
    <a:srgbClr val="4DAB88"/>
    <a:srgbClr val="417B6A"/>
    <a:srgbClr val="9F568D"/>
    <a:srgbClr val="4A3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80" autoAdjust="0"/>
    <p:restoredTop sz="68700" autoAdjust="0"/>
  </p:normalViewPr>
  <p:slideViewPr>
    <p:cSldViewPr>
      <p:cViewPr varScale="1">
        <p:scale>
          <a:sx n="50" d="100"/>
          <a:sy n="50" d="100"/>
        </p:scale>
        <p:origin x="1344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70" d="100"/>
          <a:sy n="70" d="100"/>
        </p:scale>
        <p:origin x="3240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1C0668-F1D3-4298-A05C-4A858F03D7BF}" type="datetime8">
              <a:rPr lang="en-US" smtClean="0">
                <a:latin typeface="Segoe UI" pitchFamily="34" charset="0"/>
              </a:rPr>
              <a:t>06/15/15 05:20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gif>
</file>

<file path=ppt/media/image11.gif>
</file>

<file path=ppt/media/image12.png>
</file>

<file path=ppt/media/image13.gif>
</file>

<file path=ppt/media/image14.png>
</file>

<file path=ppt/media/image15.png>
</file>

<file path=ppt/media/image16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 dirty="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304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0879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4589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146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15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4A4BB17-7917-4666-9632-CD2A0BC2B9F6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69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4A4BB17-7917-4666-9632-CD2A0BC2B9F6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6712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4A4BB17-7917-4666-9632-CD2A0BC2B9F6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388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Couche batch</a:t>
            </a:r>
            <a:r>
              <a:rPr lang="fr-FR" baseline="0" dirty="0" smtClean="0"/>
              <a:t>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Stocke les données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Calcul des vues logiques sur ces données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Calculs lents (de plusieurs minutes à plusieurs heures)</a:t>
            </a:r>
            <a:endParaRPr lang="fr-FR" dirty="0" smtClean="0"/>
          </a:p>
          <a:p>
            <a:endParaRPr lang="fr-FR" dirty="0" smtClean="0"/>
          </a:p>
          <a:p>
            <a:r>
              <a:rPr lang="fr-FR" dirty="0" smtClean="0"/>
              <a:t>Couche temps</a:t>
            </a:r>
            <a:r>
              <a:rPr lang="fr-FR" baseline="0" dirty="0" smtClean="0"/>
              <a:t> réel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traite les données récentes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compense la latence élevée de la couche batch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S’appuie sur un système de flux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baseline="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baseline="0" dirty="0" smtClean="0"/>
              <a:t>Couche service 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Unicité du traitement de l’évènement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Evolutions du modèle de données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Montée en charge sans remettre en cause l’architecture / outils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FR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baseline="0" dirty="0" smtClean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dirty="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C4A4BB17-7917-4666-9632-CD2A0BC2B9F6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488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435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349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smtClean="0"/>
              <a:t>Les</a:t>
            </a:r>
            <a:r>
              <a:rPr lang="fr-FR" baseline="0" dirty="0" smtClean="0"/>
              <a:t> données sont stockées sur de blobs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dirty="0" smtClean="0"/>
              <a:t>Ces blobs</a:t>
            </a:r>
            <a:r>
              <a:rPr lang="fr-FR" baseline="0" dirty="0" smtClean="0"/>
              <a:t> sont mappés à une table </a:t>
            </a:r>
            <a:r>
              <a:rPr lang="fr-FR" baseline="0" dirty="0" err="1" smtClean="0"/>
              <a:t>Hive</a:t>
            </a:r>
            <a:r>
              <a:rPr lang="fr-FR" baseline="0" dirty="0" smtClean="0"/>
              <a:t> (table externe)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Une requête </a:t>
            </a:r>
            <a:r>
              <a:rPr lang="fr-FR" baseline="0" dirty="0" err="1" smtClean="0"/>
              <a:t>Hive</a:t>
            </a:r>
            <a:r>
              <a:rPr lang="fr-FR" baseline="0" dirty="0" smtClean="0"/>
              <a:t> (symbolisée par le fichier) est </a:t>
            </a:r>
            <a:r>
              <a:rPr lang="fr-FR" baseline="0" dirty="0" err="1" smtClean="0"/>
              <a:t>executée</a:t>
            </a:r>
            <a:r>
              <a:rPr lang="fr-FR" baseline="0" dirty="0" smtClean="0"/>
              <a:t>, des jobs vont consommés la table pour en produire une autre.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fr-FR" baseline="0" dirty="0" smtClean="0"/>
              <a:t>Ce résultat pourra être mis en CSV, et donc exploitable par Data </a:t>
            </a:r>
            <a:r>
              <a:rPr lang="fr-FR" baseline="0" dirty="0" err="1" smtClean="0"/>
              <a:t>Factory</a:t>
            </a:r>
            <a:endParaRPr lang="fr-FR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fr-FR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fr-FR" baseline="0" dirty="0" smtClean="0"/>
              <a:t>=&gt; Remarque : </a:t>
            </a:r>
            <a:r>
              <a:rPr lang="fr-FR" baseline="0" dirty="0" err="1" smtClean="0"/>
              <a:t>Hadoop</a:t>
            </a:r>
            <a:r>
              <a:rPr lang="fr-FR" baseline="0" dirty="0" smtClean="0"/>
              <a:t> ne manipule que des fichiers. Les tables sont des fichiers !</a:t>
            </a:r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30706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e l'en-têt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Espace réservé de la date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EE4CA52-5E5C-4954-9A88-88781D912DF9}" type="datetime8">
              <a:rPr lang="en-US" smtClean="0"/>
              <a:t>06/15/15 05:20 PM</a:t>
            </a:fld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16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gi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761" y="73025"/>
            <a:ext cx="12304713" cy="6922604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80987" y="2167979"/>
            <a:ext cx="6528223" cy="3730413"/>
          </a:xfrm>
          <a:prstGeom prst="rect">
            <a:avLst/>
          </a:prstGeom>
          <a:solidFill>
            <a:srgbClr val="4A304F">
              <a:alpha val="87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280987" y="2183554"/>
            <a:ext cx="6528223" cy="17447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fr-FR" dirty="0"/>
          </a:p>
        </p:txBody>
      </p:sp>
      <p:sp>
        <p:nvSpPr>
          <p:cNvPr id="17" name="ZoneTexte 12"/>
          <p:cNvSpPr txBox="1"/>
          <p:nvPr userDrawn="1"/>
        </p:nvSpPr>
        <p:spPr>
          <a:xfrm>
            <a:off x="101626" y="6377582"/>
            <a:ext cx="6116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fr-FR" sz="28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mstechdays</a:t>
            </a:r>
            <a:r>
              <a:rPr lang="fr-F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fr-FR" sz="2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techdays.microsoft.fr </a:t>
            </a:r>
            <a:endParaRPr lang="fr-F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280987" y="3943857"/>
            <a:ext cx="6516649" cy="738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Author</a:t>
            </a:r>
            <a:r>
              <a:rPr lang="fr-FR" dirty="0" smtClean="0"/>
              <a:t> Name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292561" y="4695158"/>
            <a:ext cx="6516649" cy="12032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Twitter</a:t>
            </a:r>
          </a:p>
          <a:p>
            <a:pPr lvl="0"/>
            <a:r>
              <a:rPr lang="fr-FR" dirty="0" smtClean="0"/>
              <a:t>Mail</a:t>
            </a:r>
          </a:p>
        </p:txBody>
      </p:sp>
      <p:pic>
        <p:nvPicPr>
          <p:cNvPr id="24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02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- Sous Titre - I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11889564" cy="593860"/>
          </a:xfrm>
        </p:spPr>
        <p:txBody>
          <a:bodyPr lIns="324000" rIns="144000"/>
          <a:lstStyle>
            <a:lvl1pPr>
              <a:defRPr sz="4800"/>
            </a:lvl1pPr>
          </a:lstStyle>
          <a:p>
            <a:r>
              <a:rPr lang="en-US" dirty="0" err="1" smtClean="0"/>
              <a:t>Titre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535453"/>
            <a:ext cx="353681" cy="353681"/>
          </a:xfrm>
          <a:prstGeom prst="rect">
            <a:avLst/>
          </a:prstGeom>
          <a:solidFill>
            <a:srgbClr val="F472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session pied de page</a:t>
            </a:r>
            <a:endParaRPr lang="fr-FR" dirty="0"/>
          </a:p>
        </p:txBody>
      </p:sp>
      <p:sp>
        <p:nvSpPr>
          <p:cNvPr id="13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4895329"/>
          </a:xfrm>
          <a:prstGeom prst="rect">
            <a:avLst/>
          </a:prstGeom>
        </p:spPr>
        <p:txBody>
          <a:bodyPr lIns="0"/>
          <a:lstStyle>
            <a:lvl1pPr marL="571500" indent="-504000">
              <a:buFont typeface="Wingdings" panose="05000000000000000000" pitchFamily="2" charset="2"/>
              <a:buChar char="§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576000" indent="-504000">
              <a:buFont typeface="Wingdings" panose="05000000000000000000" pitchFamily="2" charset="2"/>
              <a:buChar char="§"/>
              <a:defRPr sz="2800"/>
            </a:lvl2pPr>
            <a:lvl3pPr marL="576000" indent="-504000">
              <a:buFont typeface="Wingdings" panose="05000000000000000000" pitchFamily="2" charset="2"/>
              <a:buChar char="§"/>
              <a:defRPr sz="2400"/>
            </a:lvl3pPr>
            <a:lvl4pPr marL="576000" indent="-504000">
              <a:buFont typeface="Wingdings" panose="05000000000000000000" pitchFamily="2" charset="2"/>
              <a:buChar char="§"/>
              <a:defRPr sz="2000"/>
            </a:lvl4pPr>
            <a:lvl5pPr marL="576000" indent="-5040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74638" y="904974"/>
            <a:ext cx="11888787" cy="443365"/>
          </a:xfrm>
          <a:prstGeom prst="rect">
            <a:avLst/>
          </a:prstGeom>
        </p:spPr>
        <p:txBody>
          <a:bodyPr lIns="324000"/>
          <a:lstStyle>
            <a:lvl1pPr marL="0" indent="0">
              <a:buNone/>
              <a:defRPr sz="3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 smtClean="0"/>
              <a:t>Sous titre</a:t>
            </a:r>
            <a:endParaRPr lang="fr-FR" dirty="0"/>
          </a:p>
        </p:txBody>
      </p:sp>
      <p:grpSp>
        <p:nvGrpSpPr>
          <p:cNvPr id="15" name="Groupe 14"/>
          <p:cNvGrpSpPr/>
          <p:nvPr userDrawn="1"/>
        </p:nvGrpSpPr>
        <p:grpSpPr>
          <a:xfrm>
            <a:off x="6152588" y="6634306"/>
            <a:ext cx="6283887" cy="360219"/>
            <a:chOff x="6152588" y="6634306"/>
            <a:chExt cx="6283887" cy="360219"/>
          </a:xfrm>
        </p:grpSpPr>
        <p:grpSp>
          <p:nvGrpSpPr>
            <p:cNvPr id="16" name="Group 11"/>
            <p:cNvGrpSpPr/>
            <p:nvPr userDrawn="1"/>
          </p:nvGrpSpPr>
          <p:grpSpPr>
            <a:xfrm>
              <a:off x="6152588" y="6634306"/>
              <a:ext cx="6283887" cy="360219"/>
              <a:chOff x="6152588" y="6634306"/>
              <a:chExt cx="6283887" cy="360219"/>
            </a:xfrm>
          </p:grpSpPr>
          <p:sp>
            <p:nvSpPr>
              <p:cNvPr id="18" name="Rectangle 17"/>
              <p:cNvSpPr/>
              <p:nvPr userDrawn="1"/>
            </p:nvSpPr>
            <p:spPr>
              <a:xfrm>
                <a:off x="6589127" y="6634306"/>
                <a:ext cx="5847348" cy="360219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/>
              <p:cNvSpPr/>
              <p:nvPr userDrawn="1"/>
            </p:nvSpPr>
            <p:spPr>
              <a:xfrm>
                <a:off x="6152588" y="6640844"/>
                <a:ext cx="353681" cy="353681"/>
              </a:xfrm>
              <a:prstGeom prst="rect">
                <a:avLst/>
              </a:prstGeom>
              <a:solidFill>
                <a:srgbClr val="F47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ZoneTexte 10"/>
              <p:cNvSpPr txBox="1"/>
              <p:nvPr userDrawn="1"/>
            </p:nvSpPr>
            <p:spPr>
              <a:xfrm>
                <a:off x="10250685" y="6665614"/>
                <a:ext cx="1674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tech.days</a:t>
                </a:r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 tour 2015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  <p:sp>
            <p:nvSpPr>
              <p:cNvPr id="21" name="ZoneTexte 11"/>
              <p:cNvSpPr txBox="1"/>
              <p:nvPr userDrawn="1"/>
            </p:nvSpPr>
            <p:spPr>
              <a:xfrm>
                <a:off x="6650285" y="6652969"/>
                <a:ext cx="1159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#</a:t>
                </a:r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mstechdays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</p:grpSp>
        <p:pic>
          <p:nvPicPr>
            <p:cNvPr id="17" name="Image 1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78877" y="6722168"/>
              <a:ext cx="199456" cy="207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47091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&amp; sous titre &amp; 2 listes coule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535453"/>
            <a:ext cx="353681" cy="353681"/>
          </a:xfrm>
          <a:prstGeom prst="rect">
            <a:avLst/>
          </a:prstGeom>
          <a:solidFill>
            <a:srgbClr val="F472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session pied de page</a:t>
            </a:r>
            <a:endParaRPr lang="fr-FR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 hasCustomPrompt="1"/>
          </p:nvPr>
        </p:nvSpPr>
        <p:spPr>
          <a:xfrm>
            <a:off x="274638" y="1552575"/>
            <a:ext cx="5727700" cy="4968875"/>
          </a:xfrm>
          <a:prstGeom prst="rect">
            <a:avLst/>
          </a:prstGeom>
        </p:spPr>
        <p:txBody>
          <a:bodyPr lIns="0"/>
          <a:lstStyle>
            <a:lvl1pPr marL="324000" indent="-324000">
              <a:buFont typeface="Segoe UI Light" panose="020B0502040204020203" pitchFamily="34" charset="0"/>
              <a:buChar char=" 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324000" indent="-241300">
              <a:buFont typeface="Segoe UI" panose="020B0502040204020203" pitchFamily="34" charset="0"/>
              <a:buChar char=" "/>
              <a:defRPr/>
            </a:lvl2pPr>
            <a:lvl3pPr marL="324000" indent="-228600">
              <a:buFont typeface="Segoe UI" panose="020B0502040204020203" pitchFamily="34" charset="0"/>
              <a:buChar char=" "/>
              <a:defRPr/>
            </a:lvl3pPr>
            <a:lvl4pPr marL="324000" indent="-228600">
              <a:buFont typeface="Segoe UI" panose="020B0502040204020203" pitchFamily="34" charset="0"/>
              <a:buChar char=" "/>
              <a:defRPr/>
            </a:lvl4pPr>
            <a:lvl5pPr marL="324000" indent="-228600">
              <a:buFont typeface="Segoe UI" panose="020B0502040204020203" pitchFamily="34" charset="0"/>
              <a:buChar char=" "/>
              <a:defRPr/>
            </a:lvl5pPr>
          </a:lstStyle>
          <a:p>
            <a:pPr lvl="0"/>
            <a:r>
              <a:rPr lang="en-US" dirty="0" err="1" smtClean="0"/>
              <a:t>Paragraphe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11889564" cy="593860"/>
          </a:xfrm>
        </p:spPr>
        <p:txBody>
          <a:bodyPr lIns="324000" rIns="144000"/>
          <a:lstStyle>
            <a:lvl1pPr>
              <a:defRPr sz="4800"/>
            </a:lvl1pPr>
          </a:lstStyle>
          <a:p>
            <a:r>
              <a:rPr lang="en-US" dirty="0" err="1" smtClean="0"/>
              <a:t>Titre</a:t>
            </a:r>
            <a:endParaRPr lang="en-US" dirty="0"/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74638" y="904974"/>
            <a:ext cx="11888787" cy="443365"/>
          </a:xfrm>
          <a:prstGeom prst="rect">
            <a:avLst/>
          </a:prstGeom>
        </p:spPr>
        <p:txBody>
          <a:bodyPr lIns="324000"/>
          <a:lstStyle>
            <a:lvl1pPr marL="0" indent="0">
              <a:buNone/>
              <a:defRPr sz="3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 smtClean="0"/>
              <a:t>Sous titre</a:t>
            </a:r>
            <a:endParaRPr lang="fr-FR" dirty="0"/>
          </a:p>
        </p:txBody>
      </p:sp>
      <p:sp>
        <p:nvSpPr>
          <p:cNvPr id="19" name="Content Placeholder 4"/>
          <p:cNvSpPr>
            <a:spLocks noGrp="1"/>
          </p:cNvSpPr>
          <p:nvPr>
            <p:ph sz="quarter" idx="16" hasCustomPrompt="1"/>
          </p:nvPr>
        </p:nvSpPr>
        <p:spPr>
          <a:xfrm>
            <a:off x="6400553" y="1552575"/>
            <a:ext cx="5727700" cy="4968875"/>
          </a:xfrm>
          <a:prstGeom prst="rect">
            <a:avLst/>
          </a:prstGeom>
          <a:solidFill>
            <a:srgbClr val="9B4F96"/>
          </a:solidFill>
        </p:spPr>
        <p:txBody>
          <a:bodyPr lIns="0"/>
          <a:lstStyle>
            <a:lvl1pPr marL="324000" indent="-324000">
              <a:buFont typeface="Segoe UI Light" panose="020B0502040204020203" pitchFamily="34" charset="0"/>
              <a:buChar char=" "/>
              <a:defRPr>
                <a:solidFill>
                  <a:schemeClr val="bg1"/>
                </a:solidFill>
              </a:defRPr>
            </a:lvl1pPr>
            <a:lvl2pPr marL="324000" indent="-241300">
              <a:buFont typeface="Segoe UI" panose="020B0502040204020203" pitchFamily="34" charset="0"/>
              <a:buChar char=" "/>
              <a:defRPr>
                <a:solidFill>
                  <a:schemeClr val="bg1"/>
                </a:solidFill>
              </a:defRPr>
            </a:lvl2pPr>
            <a:lvl3pPr marL="324000" indent="-228600">
              <a:buFont typeface="Segoe UI" panose="020B0502040204020203" pitchFamily="34" charset="0"/>
              <a:buChar char=" "/>
              <a:defRPr>
                <a:solidFill>
                  <a:schemeClr val="bg1"/>
                </a:solidFill>
              </a:defRPr>
            </a:lvl3pPr>
            <a:lvl4pPr marL="324000" indent="-228600">
              <a:buFont typeface="Segoe UI" panose="020B0502040204020203" pitchFamily="34" charset="0"/>
              <a:buChar char=" "/>
              <a:defRPr>
                <a:solidFill>
                  <a:schemeClr val="bg1"/>
                </a:solidFill>
              </a:defRPr>
            </a:lvl4pPr>
            <a:lvl5pPr marL="324000" indent="-228600">
              <a:buFont typeface="Segoe UI" panose="020B0502040204020203" pitchFamily="34" charset="0"/>
              <a:buChar char=" 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err="1" smtClean="0"/>
              <a:t>Paragraphe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grpSp>
        <p:nvGrpSpPr>
          <p:cNvPr id="13" name="Groupe 12"/>
          <p:cNvGrpSpPr/>
          <p:nvPr userDrawn="1"/>
        </p:nvGrpSpPr>
        <p:grpSpPr>
          <a:xfrm>
            <a:off x="6152588" y="6634306"/>
            <a:ext cx="6283887" cy="360219"/>
            <a:chOff x="6152588" y="6634306"/>
            <a:chExt cx="6283887" cy="360219"/>
          </a:xfrm>
        </p:grpSpPr>
        <p:grpSp>
          <p:nvGrpSpPr>
            <p:cNvPr id="15" name="Group 11"/>
            <p:cNvGrpSpPr/>
            <p:nvPr userDrawn="1"/>
          </p:nvGrpSpPr>
          <p:grpSpPr>
            <a:xfrm>
              <a:off x="6152588" y="6634306"/>
              <a:ext cx="6283887" cy="360219"/>
              <a:chOff x="6152588" y="6634306"/>
              <a:chExt cx="6283887" cy="360219"/>
            </a:xfrm>
          </p:grpSpPr>
          <p:sp>
            <p:nvSpPr>
              <p:cNvPr id="20" name="Rectangle 19"/>
              <p:cNvSpPr/>
              <p:nvPr userDrawn="1"/>
            </p:nvSpPr>
            <p:spPr>
              <a:xfrm>
                <a:off x="6589127" y="6634306"/>
                <a:ext cx="5847348" cy="360219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1" name="Rectangle 20"/>
              <p:cNvSpPr/>
              <p:nvPr userDrawn="1"/>
            </p:nvSpPr>
            <p:spPr>
              <a:xfrm>
                <a:off x="6152588" y="6640844"/>
                <a:ext cx="353681" cy="353681"/>
              </a:xfrm>
              <a:prstGeom prst="rect">
                <a:avLst/>
              </a:prstGeom>
              <a:solidFill>
                <a:srgbClr val="F47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ZoneTexte 10"/>
              <p:cNvSpPr txBox="1"/>
              <p:nvPr userDrawn="1"/>
            </p:nvSpPr>
            <p:spPr>
              <a:xfrm>
                <a:off x="10250685" y="6665614"/>
                <a:ext cx="1674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tech.days</a:t>
                </a:r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 tour 2015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  <p:sp>
            <p:nvSpPr>
              <p:cNvPr id="23" name="ZoneTexte 11"/>
              <p:cNvSpPr txBox="1"/>
              <p:nvPr userDrawn="1"/>
            </p:nvSpPr>
            <p:spPr>
              <a:xfrm>
                <a:off x="6650285" y="6652969"/>
                <a:ext cx="1159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#</a:t>
                </a:r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mstechdays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</p:grpSp>
        <p:pic>
          <p:nvPicPr>
            <p:cNvPr id="16" name="Image 15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78877" y="6722168"/>
              <a:ext cx="199456" cy="207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94812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é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session pied de page</a:t>
            </a:r>
            <a:endParaRPr lang="fr-FR" dirty="0"/>
          </a:p>
        </p:txBody>
      </p:sp>
      <p:pic>
        <p:nvPicPr>
          <p:cNvPr id="15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" y="1913084"/>
            <a:ext cx="5001322" cy="281026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Rectangle 15"/>
          <p:cNvSpPr/>
          <p:nvPr userDrawn="1"/>
        </p:nvSpPr>
        <p:spPr bwMode="auto">
          <a:xfrm>
            <a:off x="4994101" y="1913084"/>
            <a:ext cx="1595026" cy="280831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7" name="Freeform 25"/>
          <p:cNvSpPr>
            <a:spLocks noEditPoints="1"/>
          </p:cNvSpPr>
          <p:nvPr userDrawn="1"/>
        </p:nvSpPr>
        <p:spPr bwMode="black">
          <a:xfrm rot="10800000">
            <a:off x="5453340" y="3092405"/>
            <a:ext cx="692889" cy="692889"/>
          </a:xfrm>
          <a:custGeom>
            <a:avLst/>
            <a:gdLst>
              <a:gd name="T0" fmla="*/ 50 w 150"/>
              <a:gd name="T1" fmla="*/ 75 h 150"/>
              <a:gd name="T2" fmla="*/ 90 w 150"/>
              <a:gd name="T3" fmla="*/ 45 h 150"/>
              <a:gd name="T4" fmla="*/ 90 w 150"/>
              <a:gd name="T5" fmla="*/ 105 h 150"/>
              <a:gd name="T6" fmla="*/ 50 w 150"/>
              <a:gd name="T7" fmla="*/ 75 h 150"/>
              <a:gd name="T8" fmla="*/ 75 w 150"/>
              <a:gd name="T9" fmla="*/ 140 h 150"/>
              <a:gd name="T10" fmla="*/ 10 w 150"/>
              <a:gd name="T11" fmla="*/ 75 h 150"/>
              <a:gd name="T12" fmla="*/ 75 w 150"/>
              <a:gd name="T13" fmla="*/ 10 h 150"/>
              <a:gd name="T14" fmla="*/ 140 w 150"/>
              <a:gd name="T15" fmla="*/ 75 h 150"/>
              <a:gd name="T16" fmla="*/ 75 w 150"/>
              <a:gd name="T17" fmla="*/ 140 h 150"/>
              <a:gd name="T18" fmla="*/ 75 w 150"/>
              <a:gd name="T19" fmla="*/ 150 h 150"/>
              <a:gd name="T20" fmla="*/ 150 w 150"/>
              <a:gd name="T21" fmla="*/ 75 h 150"/>
              <a:gd name="T22" fmla="*/ 75 w 150"/>
              <a:gd name="T23" fmla="*/ 0 h 150"/>
              <a:gd name="T24" fmla="*/ 0 w 150"/>
              <a:gd name="T25" fmla="*/ 75 h 150"/>
              <a:gd name="T26" fmla="*/ 75 w 150"/>
              <a:gd name="T27" fmla="*/ 15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50" h="150">
                <a:moveTo>
                  <a:pt x="50" y="75"/>
                </a:moveTo>
                <a:cubicBezTo>
                  <a:pt x="90" y="45"/>
                  <a:pt x="90" y="45"/>
                  <a:pt x="90" y="45"/>
                </a:cubicBezTo>
                <a:cubicBezTo>
                  <a:pt x="90" y="105"/>
                  <a:pt x="90" y="105"/>
                  <a:pt x="90" y="105"/>
                </a:cubicBezTo>
                <a:lnTo>
                  <a:pt x="50" y="75"/>
                </a:lnTo>
                <a:close/>
                <a:moveTo>
                  <a:pt x="75" y="140"/>
                </a:moveTo>
                <a:cubicBezTo>
                  <a:pt x="39" y="140"/>
                  <a:pt x="10" y="111"/>
                  <a:pt x="10" y="75"/>
                </a:cubicBezTo>
                <a:cubicBezTo>
                  <a:pt x="10" y="39"/>
                  <a:pt x="39" y="10"/>
                  <a:pt x="75" y="10"/>
                </a:cubicBezTo>
                <a:cubicBezTo>
                  <a:pt x="111" y="10"/>
                  <a:pt x="140" y="39"/>
                  <a:pt x="140" y="75"/>
                </a:cubicBezTo>
                <a:cubicBezTo>
                  <a:pt x="140" y="111"/>
                  <a:pt x="111" y="140"/>
                  <a:pt x="75" y="140"/>
                </a:cubicBezTo>
                <a:moveTo>
                  <a:pt x="75" y="150"/>
                </a:moveTo>
                <a:cubicBezTo>
                  <a:pt x="116" y="150"/>
                  <a:pt x="150" y="116"/>
                  <a:pt x="150" y="75"/>
                </a:cubicBezTo>
                <a:cubicBezTo>
                  <a:pt x="150" y="34"/>
                  <a:pt x="116" y="0"/>
                  <a:pt x="75" y="0"/>
                </a:cubicBezTo>
                <a:cubicBezTo>
                  <a:pt x="34" y="0"/>
                  <a:pt x="0" y="34"/>
                  <a:pt x="0" y="75"/>
                </a:cubicBezTo>
                <a:cubicBezTo>
                  <a:pt x="0" y="116"/>
                  <a:pt x="34" y="150"/>
                  <a:pt x="75" y="150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/>
          </a:p>
        </p:txBody>
      </p:sp>
      <p:sp>
        <p:nvSpPr>
          <p:cNvPr id="18" name="Rectangle 17"/>
          <p:cNvSpPr/>
          <p:nvPr userDrawn="1"/>
        </p:nvSpPr>
        <p:spPr>
          <a:xfrm>
            <a:off x="6589127" y="1913085"/>
            <a:ext cx="5847348" cy="2808313"/>
          </a:xfrm>
          <a:prstGeom prst="rect">
            <a:avLst/>
          </a:prstGeom>
          <a:solidFill>
            <a:srgbClr val="9B4F9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7154863" y="2417763"/>
            <a:ext cx="4679950" cy="155119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342900" indent="0">
              <a:buFontTx/>
              <a:buNone/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 smtClean="0"/>
              <a:t>Main Video Title</a:t>
            </a:r>
          </a:p>
          <a:p>
            <a:pPr lvl="1"/>
            <a:r>
              <a:rPr lang="en-US" dirty="0" err="1" smtClean="0"/>
              <a:t>SubTitle</a:t>
            </a:r>
            <a:endParaRPr lang="en-US" dirty="0" smtClean="0"/>
          </a:p>
        </p:txBody>
      </p:sp>
      <p:grpSp>
        <p:nvGrpSpPr>
          <p:cNvPr id="20" name="Groupe 19"/>
          <p:cNvGrpSpPr/>
          <p:nvPr userDrawn="1"/>
        </p:nvGrpSpPr>
        <p:grpSpPr>
          <a:xfrm>
            <a:off x="6152588" y="6634306"/>
            <a:ext cx="6283887" cy="360219"/>
            <a:chOff x="6152588" y="6634306"/>
            <a:chExt cx="6283887" cy="360219"/>
          </a:xfrm>
        </p:grpSpPr>
        <p:grpSp>
          <p:nvGrpSpPr>
            <p:cNvPr id="21" name="Group 11"/>
            <p:cNvGrpSpPr/>
            <p:nvPr userDrawn="1"/>
          </p:nvGrpSpPr>
          <p:grpSpPr>
            <a:xfrm>
              <a:off x="6152588" y="6634306"/>
              <a:ext cx="6283887" cy="360219"/>
              <a:chOff x="6152588" y="6634306"/>
              <a:chExt cx="6283887" cy="360219"/>
            </a:xfrm>
          </p:grpSpPr>
          <p:sp>
            <p:nvSpPr>
              <p:cNvPr id="23" name="Rectangle 22"/>
              <p:cNvSpPr/>
              <p:nvPr userDrawn="1"/>
            </p:nvSpPr>
            <p:spPr>
              <a:xfrm>
                <a:off x="6589127" y="6634306"/>
                <a:ext cx="5847348" cy="360219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/>
              <p:cNvSpPr/>
              <p:nvPr userDrawn="1"/>
            </p:nvSpPr>
            <p:spPr>
              <a:xfrm>
                <a:off x="6152588" y="6640844"/>
                <a:ext cx="353681" cy="353681"/>
              </a:xfrm>
              <a:prstGeom prst="rect">
                <a:avLst/>
              </a:prstGeom>
              <a:solidFill>
                <a:srgbClr val="F47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ZoneTexte 10"/>
              <p:cNvSpPr txBox="1"/>
              <p:nvPr userDrawn="1"/>
            </p:nvSpPr>
            <p:spPr>
              <a:xfrm>
                <a:off x="10250685" y="6665614"/>
                <a:ext cx="1674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tech.days</a:t>
                </a:r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 tour 2015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  <p:sp>
            <p:nvSpPr>
              <p:cNvPr id="26" name="ZoneTexte 11"/>
              <p:cNvSpPr txBox="1"/>
              <p:nvPr userDrawn="1"/>
            </p:nvSpPr>
            <p:spPr>
              <a:xfrm>
                <a:off x="6650285" y="6652969"/>
                <a:ext cx="1159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#</a:t>
                </a:r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mstechdays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</p:grpSp>
        <p:pic>
          <p:nvPicPr>
            <p:cNvPr id="22" name="Image 21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78877" y="6722168"/>
              <a:ext cx="199456" cy="207681"/>
            </a:xfrm>
            <a:prstGeom prst="rect">
              <a:avLst/>
            </a:prstGeom>
          </p:spPr>
        </p:pic>
      </p:grp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11889564" cy="593860"/>
          </a:xfrm>
        </p:spPr>
        <p:txBody>
          <a:bodyPr lIns="324000" rIns="144000"/>
          <a:lstStyle>
            <a:lvl1pPr>
              <a:defRPr sz="4800"/>
            </a:lvl1pPr>
          </a:lstStyle>
          <a:p>
            <a:r>
              <a:rPr lang="en-US" dirty="0" err="1" smtClean="0"/>
              <a:t>Titre</a:t>
            </a:r>
            <a:endParaRPr lang="en-US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0" y="535453"/>
            <a:ext cx="353681" cy="353681"/>
          </a:xfrm>
          <a:prstGeom prst="rect">
            <a:avLst/>
          </a:prstGeom>
          <a:solidFill>
            <a:srgbClr val="F472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62986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11889564" cy="593860"/>
          </a:xfrm>
        </p:spPr>
        <p:txBody>
          <a:bodyPr lIns="144000" rIns="144000"/>
          <a:lstStyle>
            <a:lvl1pPr>
              <a:defRPr sz="4800"/>
            </a:lvl1pPr>
          </a:lstStyle>
          <a:p>
            <a:r>
              <a:rPr lang="en-US" dirty="0" err="1" smtClean="0"/>
              <a:t>Titre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535453"/>
            <a:ext cx="353681" cy="353681"/>
          </a:xfrm>
          <a:prstGeom prst="rect">
            <a:avLst/>
          </a:prstGeom>
          <a:solidFill>
            <a:srgbClr val="F472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session pied de page</a:t>
            </a:r>
            <a:endParaRPr lang="fr-FR" dirty="0"/>
          </a:p>
        </p:txBody>
      </p:sp>
      <p:grpSp>
        <p:nvGrpSpPr>
          <p:cNvPr id="11" name="Groupe 10"/>
          <p:cNvGrpSpPr/>
          <p:nvPr userDrawn="1"/>
        </p:nvGrpSpPr>
        <p:grpSpPr>
          <a:xfrm>
            <a:off x="6152588" y="6634306"/>
            <a:ext cx="6283887" cy="360219"/>
            <a:chOff x="6152588" y="6634306"/>
            <a:chExt cx="6283887" cy="360219"/>
          </a:xfrm>
        </p:grpSpPr>
        <p:grpSp>
          <p:nvGrpSpPr>
            <p:cNvPr id="13" name="Group 11"/>
            <p:cNvGrpSpPr/>
            <p:nvPr userDrawn="1"/>
          </p:nvGrpSpPr>
          <p:grpSpPr>
            <a:xfrm>
              <a:off x="6152588" y="6634306"/>
              <a:ext cx="6283887" cy="360219"/>
              <a:chOff x="6152588" y="6634306"/>
              <a:chExt cx="6283887" cy="360219"/>
            </a:xfrm>
          </p:grpSpPr>
          <p:sp>
            <p:nvSpPr>
              <p:cNvPr id="16" name="Rectangle 15"/>
              <p:cNvSpPr/>
              <p:nvPr userDrawn="1"/>
            </p:nvSpPr>
            <p:spPr>
              <a:xfrm>
                <a:off x="6589127" y="6634306"/>
                <a:ext cx="5847348" cy="360219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/>
              <p:cNvSpPr/>
              <p:nvPr userDrawn="1"/>
            </p:nvSpPr>
            <p:spPr>
              <a:xfrm>
                <a:off x="6152588" y="6640844"/>
                <a:ext cx="353681" cy="353681"/>
              </a:xfrm>
              <a:prstGeom prst="rect">
                <a:avLst/>
              </a:prstGeom>
              <a:solidFill>
                <a:srgbClr val="F47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ZoneTexte 10"/>
              <p:cNvSpPr txBox="1"/>
              <p:nvPr userDrawn="1"/>
            </p:nvSpPr>
            <p:spPr>
              <a:xfrm>
                <a:off x="10250685" y="6665614"/>
                <a:ext cx="1674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tech.days</a:t>
                </a:r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 tour 2015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  <p:sp>
            <p:nvSpPr>
              <p:cNvPr id="19" name="ZoneTexte 11"/>
              <p:cNvSpPr txBox="1"/>
              <p:nvPr userDrawn="1"/>
            </p:nvSpPr>
            <p:spPr>
              <a:xfrm>
                <a:off x="6650285" y="6652969"/>
                <a:ext cx="1159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#</a:t>
                </a:r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mstechdays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</p:grpSp>
        <p:pic>
          <p:nvPicPr>
            <p:cNvPr id="15" name="Image 1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78877" y="6722168"/>
              <a:ext cx="199456" cy="207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89415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9317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f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19024" y="0"/>
            <a:ext cx="12455500" cy="6994525"/>
          </a:xfrm>
          <a:prstGeom prst="rect">
            <a:avLst/>
          </a:prstGeom>
          <a:solidFill>
            <a:srgbClr val="5C2D91">
              <a:alpha val="87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© </a:t>
            </a:r>
            <a:r>
              <a:rPr lang="en-US" sz="700" dirty="0" smtClean="0">
                <a:solidFill>
                  <a:schemeClr val="bg1"/>
                </a:solidFill>
                <a:cs typeface="Segoe UI" pitchFamily="34" charset="0"/>
              </a:rPr>
              <a:t>2015 </a:t>
            </a:r>
            <a:r>
              <a:rPr lang="en-US" sz="700" dirty="0">
                <a:solidFill>
                  <a:schemeClr val="bg1"/>
                </a:soli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17" name="Imag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9816" y="1121342"/>
            <a:ext cx="2160164" cy="794602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350" y="1310103"/>
            <a:ext cx="1389063" cy="403991"/>
          </a:xfrm>
          <a:prstGeom prst="rect">
            <a:avLst/>
          </a:prstGeom>
        </p:spPr>
      </p:pic>
      <p:sp>
        <p:nvSpPr>
          <p:cNvPr id="19" name="ZoneTexte 1"/>
          <p:cNvSpPr txBox="1"/>
          <p:nvPr userDrawn="1"/>
        </p:nvSpPr>
        <p:spPr>
          <a:xfrm>
            <a:off x="1681733" y="4186707"/>
            <a:ext cx="957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#</a:t>
            </a:r>
            <a:r>
              <a:rPr lang="fr-FR" sz="4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mstechdays</a:t>
            </a:r>
            <a:r>
              <a:rPr lang="fr-FR" sz="4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    techdays.microsoft.fr/tour</a:t>
            </a:r>
          </a:p>
        </p:txBody>
      </p:sp>
      <p:grpSp>
        <p:nvGrpSpPr>
          <p:cNvPr id="20" name="Group 8"/>
          <p:cNvGrpSpPr/>
          <p:nvPr userDrawn="1"/>
        </p:nvGrpSpPr>
        <p:grpSpPr>
          <a:xfrm>
            <a:off x="4130005" y="2208043"/>
            <a:ext cx="3786188" cy="1455738"/>
            <a:chOff x="461963" y="1117600"/>
            <a:chExt cx="3786188" cy="1455738"/>
          </a:xfrm>
        </p:grpSpPr>
        <p:sp>
          <p:nvSpPr>
            <p:cNvPr id="21" name="AutoShape 3"/>
            <p:cNvSpPr>
              <a:spLocks noChangeAspect="1" noChangeArrowheads="1" noTextEdit="1"/>
            </p:cNvSpPr>
            <p:nvPr/>
          </p:nvSpPr>
          <p:spPr bwMode="auto">
            <a:xfrm>
              <a:off x="461963" y="1292225"/>
              <a:ext cx="352425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prstClr val="black"/>
                </a:solidFill>
              </a:endParaRPr>
            </a:p>
          </p:txBody>
        </p:sp>
        <p:sp>
          <p:nvSpPr>
            <p:cNvPr id="22" name="Rectangle 5"/>
            <p:cNvSpPr>
              <a:spLocks noChangeArrowheads="1"/>
            </p:cNvSpPr>
            <p:nvPr/>
          </p:nvSpPr>
          <p:spPr bwMode="auto">
            <a:xfrm>
              <a:off x="461963" y="1125538"/>
              <a:ext cx="1825625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tech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1995488" y="1117600"/>
              <a:ext cx="1911350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days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24" name="Rectangle 7"/>
            <p:cNvSpPr>
              <a:spLocks noChangeArrowheads="1"/>
            </p:cNvSpPr>
            <p:nvPr/>
          </p:nvSpPr>
          <p:spPr bwMode="auto">
            <a:xfrm>
              <a:off x="1851026" y="1525588"/>
              <a:ext cx="319088" cy="54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27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•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25" name="Rectangle 8"/>
            <p:cNvSpPr>
              <a:spLocks noChangeArrowheads="1"/>
            </p:cNvSpPr>
            <p:nvPr/>
          </p:nvSpPr>
          <p:spPr bwMode="auto">
            <a:xfrm>
              <a:off x="3030538" y="1895475"/>
              <a:ext cx="1217613" cy="677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4400" dirty="0" smtClean="0">
                  <a:solidFill>
                    <a:srgbClr val="E31A86"/>
                  </a:solidFill>
                  <a:latin typeface="Segoe UI" panose="020B0502040204020203" pitchFamily="34" charset="0"/>
                </a:rPr>
                <a:t>2015</a:t>
              </a:r>
              <a:endParaRPr lang="fr-FR" altLang="fr-FR" sz="2800" dirty="0" smtClean="0">
                <a:solidFill>
                  <a:srgbClr val="E31A86"/>
                </a:solidFill>
              </a:endParaRPr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1591226" y="1741487"/>
              <a:ext cx="98135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fr-FR" altLang="fr-FR" sz="36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Segoe UI Light" panose="020B0502040204020203" pitchFamily="34" charset="0"/>
                </a:rPr>
                <a:t>tour</a:t>
              </a:r>
              <a:endParaRPr lang="fr-FR" altLang="fr-FR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sp>
        <p:nvSpPr>
          <p:cNvPr id="27" name="ZoneTexte 1"/>
          <p:cNvSpPr txBox="1"/>
          <p:nvPr userDrawn="1"/>
        </p:nvSpPr>
        <p:spPr>
          <a:xfrm>
            <a:off x="1663427" y="4805600"/>
            <a:ext cx="9577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fr-FR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#</a:t>
            </a:r>
            <a:r>
              <a:rPr lang="fr-FR" sz="4000" dirty="0" err="1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ns_expert</a:t>
            </a:r>
            <a:r>
              <a:rPr lang="fr-FR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        www.neotech-solutions.fr</a:t>
            </a:r>
          </a:p>
        </p:txBody>
      </p:sp>
    </p:spTree>
    <p:extLst>
      <p:ext uri="{BB962C8B-B14F-4D97-AF65-F5344CB8AC3E}">
        <p14:creationId xmlns:p14="http://schemas.microsoft.com/office/powerpoint/2010/main" val="21179309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419" y="-82"/>
            <a:ext cx="12463894" cy="700546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280987" y="2167979"/>
            <a:ext cx="6528223" cy="3730413"/>
          </a:xfrm>
          <a:prstGeom prst="rect">
            <a:avLst/>
          </a:prstGeom>
          <a:solidFill>
            <a:srgbClr val="5C2D91">
              <a:alpha val="87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280987" y="2183554"/>
            <a:ext cx="6528223" cy="17447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fr-FR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280987" y="3943857"/>
            <a:ext cx="6516649" cy="738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Author</a:t>
            </a:r>
            <a:r>
              <a:rPr lang="fr-FR" dirty="0" smtClean="0"/>
              <a:t> Name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292561" y="4695158"/>
            <a:ext cx="6516649" cy="12032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Twitter</a:t>
            </a:r>
          </a:p>
          <a:p>
            <a:pPr lvl="0"/>
            <a:r>
              <a:rPr lang="fr-FR" dirty="0" smtClean="0"/>
              <a:t>Mail</a:t>
            </a:r>
          </a:p>
        </p:txBody>
      </p:sp>
      <p:pic>
        <p:nvPicPr>
          <p:cNvPr id="10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418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" y="-497"/>
            <a:ext cx="12434312" cy="6995517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 bwMode="auto">
          <a:xfrm>
            <a:off x="280987" y="2167979"/>
            <a:ext cx="6528223" cy="3730413"/>
          </a:xfrm>
          <a:prstGeom prst="rect">
            <a:avLst/>
          </a:prstGeom>
          <a:solidFill>
            <a:srgbClr val="A5397D">
              <a:alpha val="87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280987" y="2183554"/>
            <a:ext cx="6528223" cy="174472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Presentation title</a:t>
            </a:r>
            <a:endParaRPr lang="fr-FR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280987" y="3943857"/>
            <a:ext cx="6516649" cy="7386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err="1" smtClean="0"/>
              <a:t>Author</a:t>
            </a:r>
            <a:r>
              <a:rPr lang="fr-FR" dirty="0" smtClean="0"/>
              <a:t> Name</a:t>
            </a:r>
          </a:p>
        </p:txBody>
      </p:sp>
      <p:sp>
        <p:nvSpPr>
          <p:cNvPr id="22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292561" y="4695158"/>
            <a:ext cx="6516649" cy="12032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fr-FR" dirty="0" smtClean="0"/>
              <a:t>Twitter</a:t>
            </a:r>
          </a:p>
          <a:p>
            <a:pPr lvl="0"/>
            <a:r>
              <a:rPr lang="fr-FR" dirty="0" smtClean="0"/>
              <a:t>Mail</a:t>
            </a:r>
          </a:p>
        </p:txBody>
      </p:sp>
      <p:pic>
        <p:nvPicPr>
          <p:cNvPr id="8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131" y="528260"/>
            <a:ext cx="1389063" cy="40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025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" y="-1"/>
            <a:ext cx="12432549" cy="6994525"/>
          </a:xfrm>
          <a:prstGeom prst="rect">
            <a:avLst/>
          </a:prstGeom>
        </p:spPr>
      </p:pic>
      <p:sp>
        <p:nvSpPr>
          <p:cNvPr id="6" name="ZoneTexte 12"/>
          <p:cNvSpPr txBox="1"/>
          <p:nvPr userDrawn="1"/>
        </p:nvSpPr>
        <p:spPr>
          <a:xfrm>
            <a:off x="461963" y="2788683"/>
            <a:ext cx="5747052" cy="734534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4080" dirty="0">
                <a:solidFill>
                  <a:prstClr val="white"/>
                </a:solidFill>
                <a:latin typeface="Segoe Pro Display Light" panose="020B0302040504020203" pitchFamily="34" charset="0"/>
              </a:rPr>
              <a:t>AMBIENT  INTELLIGENCE</a:t>
            </a:r>
          </a:p>
        </p:txBody>
      </p:sp>
      <p:sp>
        <p:nvSpPr>
          <p:cNvPr id="13" name="ZoneTexte 13"/>
          <p:cNvSpPr txBox="1"/>
          <p:nvPr userDrawn="1"/>
        </p:nvSpPr>
        <p:spPr>
          <a:xfrm>
            <a:off x="6317945" y="6377582"/>
            <a:ext cx="6116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fr-FR" sz="2800" dirty="0" err="1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mstechdays</a:t>
            </a:r>
            <a:r>
              <a:rPr lang="fr-FR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fr-FR" sz="2800" dirty="0" smtClean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techdays.microsoft.fr </a:t>
            </a:r>
            <a:endParaRPr lang="fr-FR" sz="28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4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  <p:grpSp>
        <p:nvGrpSpPr>
          <p:cNvPr id="17" name="Group 16"/>
          <p:cNvGrpSpPr/>
          <p:nvPr userDrawn="1"/>
        </p:nvGrpSpPr>
        <p:grpSpPr>
          <a:xfrm>
            <a:off x="461963" y="1117600"/>
            <a:ext cx="3786188" cy="1455738"/>
            <a:chOff x="461963" y="1117600"/>
            <a:chExt cx="3786188" cy="1455738"/>
          </a:xfrm>
        </p:grpSpPr>
        <p:sp>
          <p:nvSpPr>
            <p:cNvPr id="8" name="AutoShape 3"/>
            <p:cNvSpPr>
              <a:spLocks noChangeAspect="1" noChangeArrowheads="1" noTextEdit="1"/>
            </p:cNvSpPr>
            <p:nvPr/>
          </p:nvSpPr>
          <p:spPr bwMode="auto">
            <a:xfrm>
              <a:off x="461963" y="1292225"/>
              <a:ext cx="352425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prstClr val="black"/>
                </a:solidFill>
              </a:endParaRP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61963" y="1125538"/>
              <a:ext cx="1825625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tech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10" name="Rectangle 6"/>
            <p:cNvSpPr>
              <a:spLocks noChangeArrowheads="1"/>
            </p:cNvSpPr>
            <p:nvPr/>
          </p:nvSpPr>
          <p:spPr bwMode="auto">
            <a:xfrm>
              <a:off x="1995488" y="1117600"/>
              <a:ext cx="1911350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days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11" name="Rectangle 7"/>
            <p:cNvSpPr>
              <a:spLocks noChangeArrowheads="1"/>
            </p:cNvSpPr>
            <p:nvPr/>
          </p:nvSpPr>
          <p:spPr bwMode="auto">
            <a:xfrm>
              <a:off x="1851026" y="1525588"/>
              <a:ext cx="319088" cy="54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27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•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12" name="Rectangle 8"/>
            <p:cNvSpPr>
              <a:spLocks noChangeArrowheads="1"/>
            </p:cNvSpPr>
            <p:nvPr/>
          </p:nvSpPr>
          <p:spPr bwMode="auto">
            <a:xfrm>
              <a:off x="3030538" y="1895475"/>
              <a:ext cx="1217613" cy="677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4400" dirty="0" smtClean="0">
                  <a:solidFill>
                    <a:srgbClr val="E31A86"/>
                  </a:solidFill>
                  <a:latin typeface="Segoe UI" panose="020B0502040204020203" pitchFamily="34" charset="0"/>
                </a:rPr>
                <a:t>2015</a:t>
              </a:r>
              <a:endParaRPr lang="fr-FR" altLang="fr-FR" sz="2800" dirty="0" smtClean="0">
                <a:solidFill>
                  <a:srgbClr val="E31A86"/>
                </a:solidFill>
              </a:endParaRPr>
            </a:p>
          </p:txBody>
        </p:sp>
        <p:sp>
          <p:nvSpPr>
            <p:cNvPr id="5" name="Rectangle 4"/>
            <p:cNvSpPr/>
            <p:nvPr userDrawn="1"/>
          </p:nvSpPr>
          <p:spPr>
            <a:xfrm>
              <a:off x="1591226" y="1741487"/>
              <a:ext cx="98135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fr-FR" altLang="fr-FR" sz="36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Segoe UI Light" panose="020B0502040204020203" pitchFamily="34" charset="0"/>
                </a:rPr>
                <a:t>tour</a:t>
              </a:r>
              <a:endParaRPr lang="fr-FR" altLang="fr-FR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83672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" y="0"/>
            <a:ext cx="12432549" cy="6994525"/>
          </a:xfrm>
          <a:prstGeom prst="rect">
            <a:avLst/>
          </a:prstGeom>
        </p:spPr>
      </p:pic>
      <p:sp>
        <p:nvSpPr>
          <p:cNvPr id="6" name="ZoneTexte 12"/>
          <p:cNvSpPr txBox="1"/>
          <p:nvPr userDrawn="1"/>
        </p:nvSpPr>
        <p:spPr>
          <a:xfrm>
            <a:off x="461963" y="2788683"/>
            <a:ext cx="5747052" cy="734534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4080" dirty="0">
                <a:solidFill>
                  <a:prstClr val="white"/>
                </a:solidFill>
                <a:latin typeface="Segoe Pro Display Light" panose="020B0302040504020203" pitchFamily="34" charset="0"/>
              </a:rPr>
              <a:t>AMBIENT  INTELLIGENCE</a:t>
            </a:r>
          </a:p>
        </p:txBody>
      </p:sp>
      <p:sp>
        <p:nvSpPr>
          <p:cNvPr id="13" name="ZoneTexte 13"/>
          <p:cNvSpPr txBox="1"/>
          <p:nvPr userDrawn="1"/>
        </p:nvSpPr>
        <p:spPr>
          <a:xfrm>
            <a:off x="6317945" y="6377582"/>
            <a:ext cx="6116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fr-FR" sz="2800" dirty="0" err="1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mstechdays</a:t>
            </a:r>
            <a:r>
              <a:rPr lang="fr-FR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fr-FR" sz="2800" dirty="0" smtClean="0">
                <a:solidFill>
                  <a:prstClr val="whit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techdays.microsoft.fr </a:t>
            </a:r>
            <a:endParaRPr lang="fr-FR" sz="28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  <p:grpSp>
        <p:nvGrpSpPr>
          <p:cNvPr id="16" name="Group 15"/>
          <p:cNvGrpSpPr/>
          <p:nvPr userDrawn="1"/>
        </p:nvGrpSpPr>
        <p:grpSpPr>
          <a:xfrm>
            <a:off x="461963" y="1117600"/>
            <a:ext cx="3786188" cy="1455738"/>
            <a:chOff x="461963" y="1117600"/>
            <a:chExt cx="3786188" cy="1455738"/>
          </a:xfrm>
        </p:grpSpPr>
        <p:sp>
          <p:nvSpPr>
            <p:cNvPr id="17" name="AutoShape 3"/>
            <p:cNvSpPr>
              <a:spLocks noChangeAspect="1" noChangeArrowheads="1" noTextEdit="1"/>
            </p:cNvSpPr>
            <p:nvPr/>
          </p:nvSpPr>
          <p:spPr bwMode="auto">
            <a:xfrm>
              <a:off x="461963" y="1292225"/>
              <a:ext cx="352425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prstClr val="black"/>
                </a:solidFill>
              </a:endParaRPr>
            </a:p>
          </p:txBody>
        </p:sp>
        <p:sp>
          <p:nvSpPr>
            <p:cNvPr id="18" name="Rectangle 5"/>
            <p:cNvSpPr>
              <a:spLocks noChangeArrowheads="1"/>
            </p:cNvSpPr>
            <p:nvPr/>
          </p:nvSpPr>
          <p:spPr bwMode="auto">
            <a:xfrm>
              <a:off x="461963" y="1125538"/>
              <a:ext cx="1825625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tech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19" name="Rectangle 6"/>
            <p:cNvSpPr>
              <a:spLocks noChangeArrowheads="1"/>
            </p:cNvSpPr>
            <p:nvPr/>
          </p:nvSpPr>
          <p:spPr bwMode="auto">
            <a:xfrm>
              <a:off x="1995488" y="1117600"/>
              <a:ext cx="1911350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days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20" name="Rectangle 7"/>
            <p:cNvSpPr>
              <a:spLocks noChangeArrowheads="1"/>
            </p:cNvSpPr>
            <p:nvPr/>
          </p:nvSpPr>
          <p:spPr bwMode="auto">
            <a:xfrm>
              <a:off x="1851026" y="1525588"/>
              <a:ext cx="319088" cy="54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27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•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21" name="Rectangle 8"/>
            <p:cNvSpPr>
              <a:spLocks noChangeArrowheads="1"/>
            </p:cNvSpPr>
            <p:nvPr/>
          </p:nvSpPr>
          <p:spPr bwMode="auto">
            <a:xfrm>
              <a:off x="3030538" y="1895475"/>
              <a:ext cx="1217613" cy="677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4400" dirty="0" smtClean="0">
                  <a:solidFill>
                    <a:srgbClr val="E31A86"/>
                  </a:solidFill>
                  <a:latin typeface="Segoe UI" panose="020B0502040204020203" pitchFamily="34" charset="0"/>
                </a:rPr>
                <a:t>2015</a:t>
              </a:r>
              <a:endParaRPr lang="fr-FR" altLang="fr-FR" sz="2800" dirty="0" smtClean="0">
                <a:solidFill>
                  <a:srgbClr val="E31A86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1591226" y="1741487"/>
              <a:ext cx="98135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fr-FR" altLang="fr-FR" sz="36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Segoe UI Light" panose="020B0502040204020203" pitchFamily="34" charset="0"/>
                </a:rPr>
                <a:t>tour</a:t>
              </a:r>
              <a:endParaRPr lang="fr-FR" altLang="fr-FR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24469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" y="-1"/>
            <a:ext cx="12432549" cy="6994525"/>
          </a:xfrm>
          <a:prstGeom prst="rect">
            <a:avLst/>
          </a:prstGeom>
        </p:spPr>
      </p:pic>
      <p:sp>
        <p:nvSpPr>
          <p:cNvPr id="13" name="ZoneTexte 13"/>
          <p:cNvSpPr txBox="1"/>
          <p:nvPr userDrawn="1"/>
        </p:nvSpPr>
        <p:spPr>
          <a:xfrm>
            <a:off x="6317945" y="6377582"/>
            <a:ext cx="6116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fr-FR" sz="2800" dirty="0" err="1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mstechdays</a:t>
            </a:r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techdays.microsoft.fr </a:t>
            </a:r>
            <a:endParaRPr lang="fr-FR" sz="2800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ZoneTexte 12"/>
          <p:cNvSpPr txBox="1"/>
          <p:nvPr userDrawn="1"/>
        </p:nvSpPr>
        <p:spPr>
          <a:xfrm>
            <a:off x="461963" y="2788683"/>
            <a:ext cx="5747052" cy="734534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4080" dirty="0">
                <a:solidFill>
                  <a:prstClr val="white"/>
                </a:solidFill>
                <a:latin typeface="Segoe Pro Display Light" panose="020B0302040504020203" pitchFamily="34" charset="0"/>
              </a:rPr>
              <a:t>AMBIENT  INTELLIGENCE</a:t>
            </a:r>
          </a:p>
        </p:txBody>
      </p:sp>
      <p:pic>
        <p:nvPicPr>
          <p:cNvPr id="34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  <p:grpSp>
        <p:nvGrpSpPr>
          <p:cNvPr id="35" name="Group 16"/>
          <p:cNvGrpSpPr/>
          <p:nvPr userDrawn="1"/>
        </p:nvGrpSpPr>
        <p:grpSpPr>
          <a:xfrm>
            <a:off x="461963" y="1117600"/>
            <a:ext cx="3786188" cy="1455738"/>
            <a:chOff x="461963" y="1117600"/>
            <a:chExt cx="3786188" cy="1455738"/>
          </a:xfrm>
        </p:grpSpPr>
        <p:sp>
          <p:nvSpPr>
            <p:cNvPr id="36" name="AutoShape 3"/>
            <p:cNvSpPr>
              <a:spLocks noChangeAspect="1" noChangeArrowheads="1" noTextEdit="1"/>
            </p:cNvSpPr>
            <p:nvPr/>
          </p:nvSpPr>
          <p:spPr bwMode="auto">
            <a:xfrm>
              <a:off x="461963" y="1292225"/>
              <a:ext cx="352425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prstClr val="black"/>
                </a:solidFill>
              </a:endParaRPr>
            </a:p>
          </p:txBody>
        </p:sp>
        <p:sp>
          <p:nvSpPr>
            <p:cNvPr id="37" name="Rectangle 5"/>
            <p:cNvSpPr>
              <a:spLocks noChangeArrowheads="1"/>
            </p:cNvSpPr>
            <p:nvPr/>
          </p:nvSpPr>
          <p:spPr bwMode="auto">
            <a:xfrm>
              <a:off x="461963" y="1125538"/>
              <a:ext cx="1825625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tech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38" name="Rectangle 6"/>
            <p:cNvSpPr>
              <a:spLocks noChangeArrowheads="1"/>
            </p:cNvSpPr>
            <p:nvPr/>
          </p:nvSpPr>
          <p:spPr bwMode="auto">
            <a:xfrm>
              <a:off x="1995488" y="1117600"/>
              <a:ext cx="1911350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days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39" name="Rectangle 7"/>
            <p:cNvSpPr>
              <a:spLocks noChangeArrowheads="1"/>
            </p:cNvSpPr>
            <p:nvPr/>
          </p:nvSpPr>
          <p:spPr bwMode="auto">
            <a:xfrm>
              <a:off x="1851026" y="1525588"/>
              <a:ext cx="319088" cy="54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27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•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40" name="Rectangle 8"/>
            <p:cNvSpPr>
              <a:spLocks noChangeArrowheads="1"/>
            </p:cNvSpPr>
            <p:nvPr/>
          </p:nvSpPr>
          <p:spPr bwMode="auto">
            <a:xfrm>
              <a:off x="3030538" y="1895475"/>
              <a:ext cx="1217613" cy="677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4400" dirty="0" smtClean="0">
                  <a:solidFill>
                    <a:srgbClr val="E31A86"/>
                  </a:solidFill>
                  <a:latin typeface="Segoe UI" panose="020B0502040204020203" pitchFamily="34" charset="0"/>
                </a:rPr>
                <a:t>2015</a:t>
              </a:r>
              <a:endParaRPr lang="fr-FR" altLang="fr-FR" sz="2800" dirty="0" smtClean="0">
                <a:solidFill>
                  <a:srgbClr val="E31A86"/>
                </a:solidFill>
              </a:endParaRPr>
            </a:p>
          </p:txBody>
        </p:sp>
        <p:sp>
          <p:nvSpPr>
            <p:cNvPr id="41" name="Rectangle 40"/>
            <p:cNvSpPr/>
            <p:nvPr userDrawn="1"/>
          </p:nvSpPr>
          <p:spPr>
            <a:xfrm>
              <a:off x="1591226" y="1741487"/>
              <a:ext cx="98135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fr-FR" altLang="fr-FR" sz="36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Segoe UI Light" panose="020B0502040204020203" pitchFamily="34" charset="0"/>
                </a:rPr>
                <a:t>tour</a:t>
              </a:r>
              <a:endParaRPr lang="fr-FR" altLang="fr-FR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  <p:pic>
        <p:nvPicPr>
          <p:cNvPr id="42" name="Image 4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131" y="528260"/>
            <a:ext cx="1389063" cy="40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806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" y="-1"/>
            <a:ext cx="12432549" cy="6994525"/>
          </a:xfrm>
          <a:prstGeom prst="rect">
            <a:avLst/>
          </a:prstGeom>
        </p:spPr>
      </p:pic>
      <p:sp>
        <p:nvSpPr>
          <p:cNvPr id="6" name="ZoneTexte 12"/>
          <p:cNvSpPr txBox="1"/>
          <p:nvPr userDrawn="1"/>
        </p:nvSpPr>
        <p:spPr>
          <a:xfrm>
            <a:off x="461963" y="2788683"/>
            <a:ext cx="5747052" cy="734534"/>
          </a:xfrm>
          <a:prstGeom prst="rect">
            <a:avLst/>
          </a:prstGeom>
          <a:noFill/>
          <a:effectLst>
            <a:glow rad="228600">
              <a:schemeClr val="accent3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  <p:txBody>
          <a:bodyPr wrap="none" rtlCol="0">
            <a:spAutoFit/>
          </a:bodyPr>
          <a:lstStyle/>
          <a:p>
            <a:r>
              <a:rPr lang="fr-FR" sz="4080" dirty="0">
                <a:solidFill>
                  <a:prstClr val="white"/>
                </a:solidFill>
                <a:latin typeface="Segoe Pro Display Light" panose="020B0302040504020203" pitchFamily="34" charset="0"/>
              </a:rPr>
              <a:t>AMBIENT  INTELLIGENCE</a:t>
            </a:r>
          </a:p>
        </p:txBody>
      </p:sp>
      <p:sp>
        <p:nvSpPr>
          <p:cNvPr id="13" name="ZoneTexte 13"/>
          <p:cNvSpPr txBox="1"/>
          <p:nvPr userDrawn="1"/>
        </p:nvSpPr>
        <p:spPr>
          <a:xfrm>
            <a:off x="6317945" y="6377582"/>
            <a:ext cx="61166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#</a:t>
            </a:r>
            <a:r>
              <a:rPr lang="fr-FR" sz="2800" dirty="0" err="1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mstechdays</a:t>
            </a:r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    </a:t>
            </a:r>
            <a:r>
              <a:rPr lang="fr-FR" sz="2800" dirty="0" smtClean="0">
                <a:solidFill>
                  <a:schemeClr val="tx1">
                    <a:lumMod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techdays.microsoft.fr </a:t>
            </a:r>
            <a:endParaRPr lang="fr-FR" sz="2800" dirty="0">
              <a:solidFill>
                <a:schemeClr val="tx1">
                  <a:lumMod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Imag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2964" y="342911"/>
            <a:ext cx="2203167" cy="810420"/>
          </a:xfrm>
          <a:prstGeom prst="rect">
            <a:avLst/>
          </a:prstGeom>
        </p:spPr>
      </p:pic>
      <p:grpSp>
        <p:nvGrpSpPr>
          <p:cNvPr id="14" name="Group 13"/>
          <p:cNvGrpSpPr/>
          <p:nvPr userDrawn="1"/>
        </p:nvGrpSpPr>
        <p:grpSpPr>
          <a:xfrm>
            <a:off x="461963" y="1117600"/>
            <a:ext cx="3786188" cy="1455738"/>
            <a:chOff x="461963" y="1117600"/>
            <a:chExt cx="3786188" cy="1455738"/>
          </a:xfrm>
        </p:grpSpPr>
        <p:sp>
          <p:nvSpPr>
            <p:cNvPr id="17" name="AutoShape 3"/>
            <p:cNvSpPr>
              <a:spLocks noChangeAspect="1" noChangeArrowheads="1" noTextEdit="1"/>
            </p:cNvSpPr>
            <p:nvPr/>
          </p:nvSpPr>
          <p:spPr bwMode="auto">
            <a:xfrm>
              <a:off x="461963" y="1292225"/>
              <a:ext cx="352425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>
                <a:solidFill>
                  <a:prstClr val="black"/>
                </a:solidFill>
              </a:endParaRPr>
            </a:p>
          </p:txBody>
        </p:sp>
        <p:sp>
          <p:nvSpPr>
            <p:cNvPr id="18" name="Rectangle 5"/>
            <p:cNvSpPr>
              <a:spLocks noChangeArrowheads="1"/>
            </p:cNvSpPr>
            <p:nvPr/>
          </p:nvSpPr>
          <p:spPr bwMode="auto">
            <a:xfrm>
              <a:off x="461963" y="1125538"/>
              <a:ext cx="1825625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tech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19" name="Rectangle 6"/>
            <p:cNvSpPr>
              <a:spLocks noChangeArrowheads="1"/>
            </p:cNvSpPr>
            <p:nvPr/>
          </p:nvSpPr>
          <p:spPr bwMode="auto">
            <a:xfrm>
              <a:off x="1995488" y="1117600"/>
              <a:ext cx="1911350" cy="1247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6200" dirty="0" err="1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days</a:t>
              </a:r>
              <a:endParaRPr lang="fr-FR" altLang="fr-FR" dirty="0" smtClean="0">
                <a:solidFill>
                  <a:prstClr val="black"/>
                </a:solidFill>
              </a:endParaRPr>
            </a:p>
          </p:txBody>
        </p:sp>
        <p:sp>
          <p:nvSpPr>
            <p:cNvPr id="20" name="Rectangle 7"/>
            <p:cNvSpPr>
              <a:spLocks noChangeArrowheads="1"/>
            </p:cNvSpPr>
            <p:nvPr/>
          </p:nvSpPr>
          <p:spPr bwMode="auto">
            <a:xfrm>
              <a:off x="1851026" y="1525588"/>
              <a:ext cx="319088" cy="547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2700" smtClean="0">
                  <a:solidFill>
                    <a:srgbClr val="FFFFFF"/>
                  </a:solidFill>
                  <a:latin typeface="Segoe UI Light" panose="020B0502040204020203" pitchFamily="34" charset="0"/>
                </a:rPr>
                <a:t>•</a:t>
              </a:r>
              <a:endParaRPr lang="fr-FR" altLang="fr-FR" smtClean="0">
                <a:solidFill>
                  <a:prstClr val="black"/>
                </a:solidFill>
              </a:endParaRPr>
            </a:p>
          </p:txBody>
        </p:sp>
        <p:sp>
          <p:nvSpPr>
            <p:cNvPr id="21" name="Rectangle 8"/>
            <p:cNvSpPr>
              <a:spLocks noChangeArrowheads="1"/>
            </p:cNvSpPr>
            <p:nvPr/>
          </p:nvSpPr>
          <p:spPr bwMode="auto">
            <a:xfrm>
              <a:off x="3030538" y="1895475"/>
              <a:ext cx="1217613" cy="677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914400"/>
              <a:r>
                <a:rPr lang="fr-FR" altLang="fr-FR" sz="4400" dirty="0" smtClean="0">
                  <a:solidFill>
                    <a:srgbClr val="E31A86"/>
                  </a:solidFill>
                  <a:latin typeface="Segoe UI" panose="020B0502040204020203" pitchFamily="34" charset="0"/>
                </a:rPr>
                <a:t>2015</a:t>
              </a:r>
              <a:endParaRPr lang="fr-FR" altLang="fr-FR" sz="2800" dirty="0" smtClean="0">
                <a:solidFill>
                  <a:srgbClr val="E31A86"/>
                </a:solidFill>
              </a:endParaRPr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1591226" y="1741487"/>
              <a:ext cx="981359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fr-FR" altLang="fr-FR" sz="36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Segoe UI Light" panose="020B0502040204020203" pitchFamily="34" charset="0"/>
                </a:rPr>
                <a:t>tour</a:t>
              </a:r>
              <a:endParaRPr lang="fr-FR" altLang="fr-FR" sz="3600" dirty="0" smtClean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4130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ein écr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Diagonal Corner Rectangle 8"/>
          <p:cNvSpPr/>
          <p:nvPr userDrawn="1"/>
        </p:nvSpPr>
        <p:spPr bwMode="auto">
          <a:xfrm>
            <a:off x="-1563" y="-15454"/>
            <a:ext cx="5915056" cy="5716810"/>
          </a:xfrm>
          <a:custGeom>
            <a:avLst/>
            <a:gdLst>
              <a:gd name="connsiteX0" fmla="*/ 0 w 5930205"/>
              <a:gd name="connsiteY0" fmla="*/ 0 h 5729510"/>
              <a:gd name="connsiteX1" fmla="*/ 5191156 w 5930205"/>
              <a:gd name="connsiteY1" fmla="*/ 0 h 5729510"/>
              <a:gd name="connsiteX2" fmla="*/ 5930205 w 5930205"/>
              <a:gd name="connsiteY2" fmla="*/ 739049 h 5729510"/>
              <a:gd name="connsiteX3" fmla="*/ 5930205 w 5930205"/>
              <a:gd name="connsiteY3" fmla="*/ 5729510 h 5729510"/>
              <a:gd name="connsiteX4" fmla="*/ 5930205 w 5930205"/>
              <a:gd name="connsiteY4" fmla="*/ 5729510 h 5729510"/>
              <a:gd name="connsiteX5" fmla="*/ 739049 w 5930205"/>
              <a:gd name="connsiteY5" fmla="*/ 5729510 h 5729510"/>
              <a:gd name="connsiteX6" fmla="*/ 0 w 5930205"/>
              <a:gd name="connsiteY6" fmla="*/ 4990461 h 5729510"/>
              <a:gd name="connsiteX7" fmla="*/ 0 w 5930205"/>
              <a:gd name="connsiteY7" fmla="*/ 0 h 5729510"/>
              <a:gd name="connsiteX0" fmla="*/ 0 w 5930205"/>
              <a:gd name="connsiteY0" fmla="*/ 0 h 5729510"/>
              <a:gd name="connsiteX1" fmla="*/ 5915056 w 5930205"/>
              <a:gd name="connsiteY1" fmla="*/ 12700 h 5729510"/>
              <a:gd name="connsiteX2" fmla="*/ 5930205 w 5930205"/>
              <a:gd name="connsiteY2" fmla="*/ 739049 h 5729510"/>
              <a:gd name="connsiteX3" fmla="*/ 5930205 w 5930205"/>
              <a:gd name="connsiteY3" fmla="*/ 5729510 h 5729510"/>
              <a:gd name="connsiteX4" fmla="*/ 5930205 w 5930205"/>
              <a:gd name="connsiteY4" fmla="*/ 5729510 h 5729510"/>
              <a:gd name="connsiteX5" fmla="*/ 739049 w 5930205"/>
              <a:gd name="connsiteY5" fmla="*/ 5729510 h 5729510"/>
              <a:gd name="connsiteX6" fmla="*/ 0 w 5930205"/>
              <a:gd name="connsiteY6" fmla="*/ 4990461 h 5729510"/>
              <a:gd name="connsiteX7" fmla="*/ 0 w 5930205"/>
              <a:gd name="connsiteY7" fmla="*/ 0 h 5729510"/>
              <a:gd name="connsiteX0" fmla="*/ 0 w 5930205"/>
              <a:gd name="connsiteY0" fmla="*/ 0 h 5729510"/>
              <a:gd name="connsiteX1" fmla="*/ 5915056 w 5930205"/>
              <a:gd name="connsiteY1" fmla="*/ 12700 h 5729510"/>
              <a:gd name="connsiteX2" fmla="*/ 5930205 w 5930205"/>
              <a:gd name="connsiteY2" fmla="*/ 739049 h 5729510"/>
              <a:gd name="connsiteX3" fmla="*/ 5930205 w 5930205"/>
              <a:gd name="connsiteY3" fmla="*/ 5729510 h 5729510"/>
              <a:gd name="connsiteX4" fmla="*/ 5930205 w 5930205"/>
              <a:gd name="connsiteY4" fmla="*/ 5729510 h 5729510"/>
              <a:gd name="connsiteX5" fmla="*/ 726349 w 5930205"/>
              <a:gd name="connsiteY5" fmla="*/ 5716810 h 5729510"/>
              <a:gd name="connsiteX6" fmla="*/ 0 w 5930205"/>
              <a:gd name="connsiteY6" fmla="*/ 4990461 h 5729510"/>
              <a:gd name="connsiteX7" fmla="*/ 0 w 5930205"/>
              <a:gd name="connsiteY7" fmla="*/ 0 h 5729510"/>
              <a:gd name="connsiteX0" fmla="*/ 0 w 5930205"/>
              <a:gd name="connsiteY0" fmla="*/ 0 h 5729510"/>
              <a:gd name="connsiteX1" fmla="*/ 5915056 w 5930205"/>
              <a:gd name="connsiteY1" fmla="*/ 12700 h 5729510"/>
              <a:gd name="connsiteX2" fmla="*/ 5930205 w 5930205"/>
              <a:gd name="connsiteY2" fmla="*/ 739049 h 5729510"/>
              <a:gd name="connsiteX3" fmla="*/ 5930205 w 5930205"/>
              <a:gd name="connsiteY3" fmla="*/ 5729510 h 5729510"/>
              <a:gd name="connsiteX4" fmla="*/ 4266505 w 5930205"/>
              <a:gd name="connsiteY4" fmla="*/ 3164110 h 5729510"/>
              <a:gd name="connsiteX5" fmla="*/ 726349 w 5930205"/>
              <a:gd name="connsiteY5" fmla="*/ 5716810 h 5729510"/>
              <a:gd name="connsiteX6" fmla="*/ 0 w 5930205"/>
              <a:gd name="connsiteY6" fmla="*/ 4990461 h 5729510"/>
              <a:gd name="connsiteX7" fmla="*/ 0 w 5930205"/>
              <a:gd name="connsiteY7" fmla="*/ 0 h 5729510"/>
              <a:gd name="connsiteX0" fmla="*/ 0 w 5930205"/>
              <a:gd name="connsiteY0" fmla="*/ 0 h 5716810"/>
              <a:gd name="connsiteX1" fmla="*/ 5915056 w 5930205"/>
              <a:gd name="connsiteY1" fmla="*/ 12700 h 5716810"/>
              <a:gd name="connsiteX2" fmla="*/ 5930205 w 5930205"/>
              <a:gd name="connsiteY2" fmla="*/ 739049 h 5716810"/>
              <a:gd name="connsiteX3" fmla="*/ 5193605 w 5930205"/>
              <a:gd name="connsiteY3" fmla="*/ 1805210 h 5716810"/>
              <a:gd name="connsiteX4" fmla="*/ 4266505 w 5930205"/>
              <a:gd name="connsiteY4" fmla="*/ 3164110 h 5716810"/>
              <a:gd name="connsiteX5" fmla="*/ 726349 w 5930205"/>
              <a:gd name="connsiteY5" fmla="*/ 5716810 h 5716810"/>
              <a:gd name="connsiteX6" fmla="*/ 0 w 5930205"/>
              <a:gd name="connsiteY6" fmla="*/ 4990461 h 5716810"/>
              <a:gd name="connsiteX7" fmla="*/ 0 w 5930205"/>
              <a:gd name="connsiteY7" fmla="*/ 0 h 5716810"/>
              <a:gd name="connsiteX0" fmla="*/ 0 w 5915056"/>
              <a:gd name="connsiteY0" fmla="*/ 0 h 5716810"/>
              <a:gd name="connsiteX1" fmla="*/ 5915056 w 5915056"/>
              <a:gd name="connsiteY1" fmla="*/ 12700 h 5716810"/>
              <a:gd name="connsiteX2" fmla="*/ 5904805 w 5915056"/>
              <a:gd name="connsiteY2" fmla="*/ 53249 h 5716810"/>
              <a:gd name="connsiteX3" fmla="*/ 5193605 w 5915056"/>
              <a:gd name="connsiteY3" fmla="*/ 1805210 h 5716810"/>
              <a:gd name="connsiteX4" fmla="*/ 4266505 w 5915056"/>
              <a:gd name="connsiteY4" fmla="*/ 3164110 h 5716810"/>
              <a:gd name="connsiteX5" fmla="*/ 726349 w 5915056"/>
              <a:gd name="connsiteY5" fmla="*/ 5716810 h 5716810"/>
              <a:gd name="connsiteX6" fmla="*/ 0 w 5915056"/>
              <a:gd name="connsiteY6" fmla="*/ 4990461 h 5716810"/>
              <a:gd name="connsiteX7" fmla="*/ 0 w 5915056"/>
              <a:gd name="connsiteY7" fmla="*/ 0 h 5716810"/>
              <a:gd name="connsiteX0" fmla="*/ 0 w 5915056"/>
              <a:gd name="connsiteY0" fmla="*/ 0 h 5716810"/>
              <a:gd name="connsiteX1" fmla="*/ 5915056 w 5915056"/>
              <a:gd name="connsiteY1" fmla="*/ 12700 h 5716810"/>
              <a:gd name="connsiteX2" fmla="*/ 5904805 w 5915056"/>
              <a:gd name="connsiteY2" fmla="*/ 53249 h 5716810"/>
              <a:gd name="connsiteX3" fmla="*/ 5193605 w 5915056"/>
              <a:gd name="connsiteY3" fmla="*/ 1805210 h 5716810"/>
              <a:gd name="connsiteX4" fmla="*/ 5904805 w 5915056"/>
              <a:gd name="connsiteY4" fmla="*/ 27210 h 5716810"/>
              <a:gd name="connsiteX5" fmla="*/ 726349 w 5915056"/>
              <a:gd name="connsiteY5" fmla="*/ 5716810 h 5716810"/>
              <a:gd name="connsiteX6" fmla="*/ 0 w 5915056"/>
              <a:gd name="connsiteY6" fmla="*/ 4990461 h 5716810"/>
              <a:gd name="connsiteX7" fmla="*/ 0 w 5915056"/>
              <a:gd name="connsiteY7" fmla="*/ 0 h 5716810"/>
              <a:gd name="connsiteX0" fmla="*/ 0 w 5915056"/>
              <a:gd name="connsiteY0" fmla="*/ 0 h 5716810"/>
              <a:gd name="connsiteX1" fmla="*/ 5915056 w 5915056"/>
              <a:gd name="connsiteY1" fmla="*/ 12700 h 5716810"/>
              <a:gd name="connsiteX2" fmla="*/ 5904805 w 5915056"/>
              <a:gd name="connsiteY2" fmla="*/ 53249 h 5716810"/>
              <a:gd name="connsiteX3" fmla="*/ 5193605 w 5915056"/>
              <a:gd name="connsiteY3" fmla="*/ 1805210 h 5716810"/>
              <a:gd name="connsiteX4" fmla="*/ 726349 w 5915056"/>
              <a:gd name="connsiteY4" fmla="*/ 5716810 h 5716810"/>
              <a:gd name="connsiteX5" fmla="*/ 0 w 5915056"/>
              <a:gd name="connsiteY5" fmla="*/ 4990461 h 5716810"/>
              <a:gd name="connsiteX6" fmla="*/ 0 w 5915056"/>
              <a:gd name="connsiteY6" fmla="*/ 0 h 5716810"/>
              <a:gd name="connsiteX0" fmla="*/ 0 w 5915056"/>
              <a:gd name="connsiteY0" fmla="*/ 0 h 5716810"/>
              <a:gd name="connsiteX1" fmla="*/ 5915056 w 5915056"/>
              <a:gd name="connsiteY1" fmla="*/ 12700 h 5716810"/>
              <a:gd name="connsiteX2" fmla="*/ 5904805 w 5915056"/>
              <a:gd name="connsiteY2" fmla="*/ 53249 h 5716810"/>
              <a:gd name="connsiteX3" fmla="*/ 726349 w 5915056"/>
              <a:gd name="connsiteY3" fmla="*/ 5716810 h 5716810"/>
              <a:gd name="connsiteX4" fmla="*/ 0 w 5915056"/>
              <a:gd name="connsiteY4" fmla="*/ 4990461 h 5716810"/>
              <a:gd name="connsiteX5" fmla="*/ 0 w 5915056"/>
              <a:gd name="connsiteY5" fmla="*/ 0 h 571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15056" h="5716810">
                <a:moveTo>
                  <a:pt x="0" y="0"/>
                </a:moveTo>
                <a:lnTo>
                  <a:pt x="5915056" y="12700"/>
                </a:lnTo>
                <a:lnTo>
                  <a:pt x="5904805" y="53249"/>
                </a:lnTo>
                <a:lnTo>
                  <a:pt x="726349" y="5716810"/>
                </a:lnTo>
                <a:lnTo>
                  <a:pt x="0" y="4990461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1">
                  <a:lumMod val="75000"/>
                </a:schemeClr>
              </a:gs>
              <a:gs pos="28000">
                <a:schemeClr val="tx1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27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465263" y="0"/>
            <a:ext cx="10971212" cy="6994525"/>
          </a:xfrm>
          <a:prstGeom prst="rect">
            <a:avLst/>
          </a:prstGeom>
          <a:blipFill>
            <a:blip r:embed="rId2">
              <a:alphaModFix amt="18000"/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39794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- Sous Titre - Pas d'ic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295274"/>
            <a:ext cx="11889564" cy="593860"/>
          </a:xfrm>
        </p:spPr>
        <p:txBody>
          <a:bodyPr lIns="324000" rIns="144000"/>
          <a:lstStyle>
            <a:lvl1pPr>
              <a:defRPr sz="4800"/>
            </a:lvl1pPr>
          </a:lstStyle>
          <a:p>
            <a:r>
              <a:rPr lang="en-US" dirty="0" err="1" smtClean="0"/>
              <a:t>Titre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535453"/>
            <a:ext cx="353681" cy="353681"/>
          </a:xfrm>
          <a:prstGeom prst="rect">
            <a:avLst/>
          </a:prstGeom>
          <a:solidFill>
            <a:srgbClr val="F472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Titre session pied de page</a:t>
            </a:r>
            <a:endParaRPr lang="fr-FR" dirty="0"/>
          </a:p>
        </p:txBody>
      </p:sp>
      <p:sp>
        <p:nvSpPr>
          <p:cNvPr id="13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4895329"/>
          </a:xfrm>
          <a:prstGeom prst="rect">
            <a:avLst/>
          </a:prstGeom>
        </p:spPr>
        <p:txBody>
          <a:bodyPr lIns="0"/>
          <a:lstStyle>
            <a:lvl1pPr marL="342900" indent="-342900">
              <a:buFontTx/>
              <a:buChar char="‪"/>
              <a:defRPr>
                <a:solidFill>
                  <a:schemeClr val="bg2">
                    <a:lumMod val="50000"/>
                  </a:schemeClr>
                </a:solidFill>
              </a:defRPr>
            </a:lvl1pPr>
            <a:lvl2pPr marL="342000" indent="-241300">
              <a:buFontTx/>
              <a:buChar char="‪"/>
              <a:defRPr sz="2800"/>
            </a:lvl2pPr>
            <a:lvl3pPr marL="342000" indent="-228600">
              <a:buFontTx/>
              <a:buChar char="‪"/>
              <a:defRPr sz="2400"/>
            </a:lvl3pPr>
            <a:lvl4pPr marL="342000" indent="-228600">
              <a:buFontTx/>
              <a:buChar char="‪"/>
              <a:defRPr sz="2000"/>
            </a:lvl4pPr>
            <a:lvl5pPr marL="342000" indent="-228600">
              <a:buFontTx/>
              <a:buChar char="‪"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FR" dirty="0"/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274638" y="904974"/>
            <a:ext cx="11888787" cy="443365"/>
          </a:xfrm>
          <a:prstGeom prst="rect">
            <a:avLst/>
          </a:prstGeom>
        </p:spPr>
        <p:txBody>
          <a:bodyPr lIns="324000"/>
          <a:lstStyle>
            <a:lvl1pPr marL="0" indent="0">
              <a:buNone/>
              <a:defRPr sz="3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fr-FR" dirty="0" smtClean="0"/>
              <a:t>Sous titre</a:t>
            </a:r>
            <a:endParaRPr lang="fr-FR" dirty="0"/>
          </a:p>
        </p:txBody>
      </p:sp>
      <p:grpSp>
        <p:nvGrpSpPr>
          <p:cNvPr id="22" name="Groupe 21"/>
          <p:cNvGrpSpPr/>
          <p:nvPr userDrawn="1"/>
        </p:nvGrpSpPr>
        <p:grpSpPr>
          <a:xfrm>
            <a:off x="6152588" y="6634306"/>
            <a:ext cx="6283887" cy="360219"/>
            <a:chOff x="6152588" y="6634306"/>
            <a:chExt cx="6283887" cy="360219"/>
          </a:xfrm>
        </p:grpSpPr>
        <p:grpSp>
          <p:nvGrpSpPr>
            <p:cNvPr id="23" name="Group 11"/>
            <p:cNvGrpSpPr/>
            <p:nvPr userDrawn="1"/>
          </p:nvGrpSpPr>
          <p:grpSpPr>
            <a:xfrm>
              <a:off x="6152588" y="6634306"/>
              <a:ext cx="6283887" cy="360219"/>
              <a:chOff x="6152588" y="6634306"/>
              <a:chExt cx="6283887" cy="360219"/>
            </a:xfrm>
          </p:grpSpPr>
          <p:sp>
            <p:nvSpPr>
              <p:cNvPr id="25" name="Rectangle 24"/>
              <p:cNvSpPr/>
              <p:nvPr userDrawn="1"/>
            </p:nvSpPr>
            <p:spPr>
              <a:xfrm>
                <a:off x="6589127" y="6634306"/>
                <a:ext cx="5847348" cy="360219"/>
              </a:xfrm>
              <a:prstGeom prst="rect">
                <a:avLst/>
              </a:prstGeom>
              <a:solidFill>
                <a:srgbClr val="EC008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5"/>
              <p:cNvSpPr/>
              <p:nvPr userDrawn="1"/>
            </p:nvSpPr>
            <p:spPr>
              <a:xfrm>
                <a:off x="6152588" y="6640844"/>
                <a:ext cx="353681" cy="353681"/>
              </a:xfrm>
              <a:prstGeom prst="rect">
                <a:avLst/>
              </a:prstGeom>
              <a:solidFill>
                <a:srgbClr val="F472D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ZoneTexte 10"/>
              <p:cNvSpPr txBox="1"/>
              <p:nvPr userDrawn="1"/>
            </p:nvSpPr>
            <p:spPr>
              <a:xfrm>
                <a:off x="10250685" y="6665614"/>
                <a:ext cx="167424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tech.days</a:t>
                </a:r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 tour 2015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  <p:sp>
            <p:nvSpPr>
              <p:cNvPr id="28" name="ZoneTexte 11"/>
              <p:cNvSpPr txBox="1"/>
              <p:nvPr userDrawn="1"/>
            </p:nvSpPr>
            <p:spPr>
              <a:xfrm>
                <a:off x="6650285" y="6652969"/>
                <a:ext cx="115929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sz="1400" dirty="0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#</a:t>
                </a:r>
                <a:r>
                  <a:rPr lang="fr-FR" sz="1400" dirty="0" err="1" smtClean="0">
                    <a:solidFill>
                      <a:schemeClr val="bg1"/>
                    </a:solidFill>
                    <a:latin typeface="Segoe Pro Display Light" panose="020B0302040504020203" pitchFamily="34" charset="0"/>
                  </a:rPr>
                  <a:t>mstechdays</a:t>
                </a:r>
                <a:endParaRPr lang="fr-FR" sz="1400" dirty="0">
                  <a:solidFill>
                    <a:schemeClr val="bg1"/>
                  </a:solidFill>
                  <a:latin typeface="Segoe Pro Display Light" panose="020B0302040504020203" pitchFamily="34" charset="0"/>
                </a:endParaRPr>
              </a:p>
            </p:txBody>
          </p:sp>
        </p:grpSp>
        <p:pic>
          <p:nvPicPr>
            <p:cNvPr id="24" name="Image 2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78877" y="6722168"/>
              <a:ext cx="199456" cy="207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82953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756000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fr-FR" dirty="0" smtClean="0"/>
              <a:t>Modifiez le style du titre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461109" y="3177506"/>
            <a:ext cx="6995160" cy="894134"/>
          </a:xfrm>
          <a:prstGeom prst="rect">
            <a:avLst/>
          </a:prstGeom>
        </p:spPr>
      </p:pic>
      <p:sp>
        <p:nvSpPr>
          <p:cNvPr id="29" name="Footer Placeholder 28"/>
          <p:cNvSpPr>
            <a:spLocks noGrp="1"/>
          </p:cNvSpPr>
          <p:nvPr>
            <p:ph type="ftr" sz="quarter" idx="3"/>
          </p:nvPr>
        </p:nvSpPr>
        <p:spPr>
          <a:xfrm>
            <a:off x="274639" y="6608466"/>
            <a:ext cx="5727574" cy="360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32742" rtl="0" eaLnBrk="1" latinLnBrk="0" hangingPunct="1">
              <a:defRPr lang="fr-FR" sz="1400" kern="1200" dirty="0">
                <a:solidFill>
                  <a:srgbClr val="EC008C"/>
                </a:solidFill>
                <a:latin typeface="Segoe Pro Display Light" panose="020B0302040504020203" pitchFamily="34" charset="0"/>
                <a:ea typeface="+mn-ea"/>
                <a:cs typeface="+mn-cs"/>
              </a:defRPr>
            </a:lvl1pPr>
          </a:lstStyle>
          <a:p>
            <a:r>
              <a:rPr lang="fr-FR" smtClean="0"/>
              <a:t>Titre session pied de page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34" r:id="rId1"/>
    <p:sldLayoutId id="2147484137" r:id="rId2"/>
    <p:sldLayoutId id="2147484138" r:id="rId3"/>
    <p:sldLayoutId id="2147484141" r:id="rId4"/>
    <p:sldLayoutId id="2147484142" r:id="rId5"/>
    <p:sldLayoutId id="2147484143" r:id="rId6"/>
    <p:sldLayoutId id="2147484144" r:id="rId7"/>
    <p:sldLayoutId id="2147484136" r:id="rId8"/>
    <p:sldLayoutId id="2147484152" r:id="rId9"/>
    <p:sldLayoutId id="2147484154" r:id="rId10"/>
    <p:sldLayoutId id="2147484147" r:id="rId11"/>
    <p:sldLayoutId id="2147484149" r:id="rId12"/>
    <p:sldLayoutId id="2147484150" r:id="rId13"/>
    <p:sldLayoutId id="2147484132" r:id="rId14"/>
    <p:sldLayoutId id="2147484139" r:id="rId15"/>
  </p:sldLayoutIdLst>
  <p:transition>
    <p:fade/>
  </p:transition>
  <p:timing>
    <p:tnLst>
      <p:par>
        <p:cTn id="1" dur="indefinite" restart="never" nodeType="tmRoot"/>
      </p:par>
    </p:tnLst>
  </p:timing>
  <p:hf sldNum="0" hdr="0" dt="0"/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7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8.png"/><Relationship Id="rId5" Type="http://schemas.openxmlformats.org/officeDocument/2006/relationships/image" Target="../media/image34.png"/><Relationship Id="rId4" Type="http://schemas.openxmlformats.org/officeDocument/2006/relationships/image" Target="../media/image3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png"/><Relationship Id="rId3" Type="http://schemas.openxmlformats.org/officeDocument/2006/relationships/image" Target="../media/image35.png"/><Relationship Id="rId7" Type="http://schemas.openxmlformats.org/officeDocument/2006/relationships/image" Target="../media/image4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45.png"/><Relationship Id="rId5" Type="http://schemas.openxmlformats.org/officeDocument/2006/relationships/image" Target="../media/image30.png"/><Relationship Id="rId4" Type="http://schemas.openxmlformats.org/officeDocument/2006/relationships/image" Target="../media/image3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techsolutions/evenemen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30.png"/><Relationship Id="rId3" Type="http://schemas.openxmlformats.org/officeDocument/2006/relationships/image" Target="../media/image48.png"/><Relationship Id="rId7" Type="http://schemas.microsoft.com/office/2007/relationships/hdphoto" Target="../media/hdphoto1.wdp"/><Relationship Id="rId12" Type="http://schemas.openxmlformats.org/officeDocument/2006/relationships/image" Target="../media/image3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8.png"/><Relationship Id="rId11" Type="http://schemas.openxmlformats.org/officeDocument/2006/relationships/image" Target="../media/image49.png"/><Relationship Id="rId5" Type="http://schemas.openxmlformats.org/officeDocument/2006/relationships/image" Target="../media/image17.emf"/><Relationship Id="rId10" Type="http://schemas.openxmlformats.org/officeDocument/2006/relationships/image" Target="../media/image42.png"/><Relationship Id="rId4" Type="http://schemas.openxmlformats.org/officeDocument/2006/relationships/image" Target="../media/image16.png"/><Relationship Id="rId9" Type="http://schemas.openxmlformats.org/officeDocument/2006/relationships/image" Target="../media/image31.png"/><Relationship Id="rId14" Type="http://schemas.openxmlformats.org/officeDocument/2006/relationships/image" Target="../media/image4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://channel9.msdn.com/Events/Build/2015/2-652" TargetMode="External"/><Relationship Id="rId3" Type="http://schemas.openxmlformats.org/officeDocument/2006/relationships/hyperlink" Target="http://lambda-architecture.net/" TargetMode="External"/><Relationship Id="rId7" Type="http://schemas.openxmlformats.org/officeDocument/2006/relationships/hyperlink" Target="http://azure.microsoft.com/en-us/services/hdinsight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://azure.microsoft.com/en-us/services/data-factory/" TargetMode="External"/><Relationship Id="rId5" Type="http://schemas.openxmlformats.org/officeDocument/2006/relationships/hyperlink" Target="http://azure.microsoft.com/en-us/services/stream-analytics/" TargetMode="External"/><Relationship Id="rId4" Type="http://schemas.openxmlformats.org/officeDocument/2006/relationships/hyperlink" Target="http://azure.microsoft.com/en-us/services/event-hubs/" TargetMode="External"/><Relationship Id="rId9" Type="http://schemas.openxmlformats.org/officeDocument/2006/relationships/hyperlink" Target="http://channel9.msdn.com/Events/Build/2015/2-611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png"/><Relationship Id="rId3" Type="http://schemas.openxmlformats.org/officeDocument/2006/relationships/image" Target="../media/image16.png"/><Relationship Id="rId7" Type="http://schemas.openxmlformats.org/officeDocument/2006/relationships/image" Target="../media/image29.png"/><Relationship Id="rId12" Type="http://schemas.openxmlformats.org/officeDocument/2006/relationships/image" Target="../media/image3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emf"/><Relationship Id="rId11" Type="http://schemas.openxmlformats.org/officeDocument/2006/relationships/image" Target="../media/image33.png"/><Relationship Id="rId5" Type="http://schemas.openxmlformats.org/officeDocument/2006/relationships/image" Target="../media/image17.emf"/><Relationship Id="rId10" Type="http://schemas.openxmlformats.org/officeDocument/2006/relationships/image" Target="../media/image32.png"/><Relationship Id="rId4" Type="http://schemas.openxmlformats.org/officeDocument/2006/relationships/image" Target="../media/image28.png"/><Relationship Id="rId9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17.emf"/><Relationship Id="rId7" Type="http://schemas.openxmlformats.org/officeDocument/2006/relationships/image" Target="../media/image3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1.png"/><Relationship Id="rId11" Type="http://schemas.openxmlformats.org/officeDocument/2006/relationships/image" Target="../media/image42.png"/><Relationship Id="rId5" Type="http://schemas.microsoft.com/office/2007/relationships/hdphoto" Target="../media/hdphoto1.wdp"/><Relationship Id="rId10" Type="http://schemas.openxmlformats.org/officeDocument/2006/relationships/image" Target="../media/image41.png"/><Relationship Id="rId4" Type="http://schemas.openxmlformats.org/officeDocument/2006/relationships/image" Target="../media/image38.png"/><Relationship Id="rId9" Type="http://schemas.openxmlformats.org/officeDocument/2006/relationships/image" Target="../media/image4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techsolutions/evenement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1029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Couche Batch: </a:t>
            </a:r>
            <a:r>
              <a:rPr lang="fr-FR" dirty="0" err="1" smtClean="0"/>
              <a:t>HDInsight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2176939"/>
          </a:xfrm>
        </p:spPr>
        <p:txBody>
          <a:bodyPr/>
          <a:lstStyle/>
          <a:p>
            <a:r>
              <a:rPr lang="fr-FR" dirty="0" err="1" smtClean="0"/>
              <a:t>Hadoop</a:t>
            </a:r>
            <a:r>
              <a:rPr lang="fr-FR" dirty="0" smtClean="0"/>
              <a:t> en SAAS basé sur HDP</a:t>
            </a:r>
          </a:p>
          <a:p>
            <a:r>
              <a:rPr lang="fr-FR" dirty="0" smtClean="0"/>
              <a:t>Traitement de forts volumes de données</a:t>
            </a:r>
          </a:p>
          <a:p>
            <a:r>
              <a:rPr lang="fr-FR" dirty="0" smtClean="0"/>
              <a:t>Prise en main rapide avec </a:t>
            </a:r>
            <a:r>
              <a:rPr lang="fr-FR" dirty="0" err="1" smtClean="0"/>
              <a:t>HiveQL</a:t>
            </a:r>
            <a:endParaRPr lang="fr-FR" dirty="0" smtClean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7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294399" y="4814193"/>
            <a:ext cx="652865" cy="937447"/>
          </a:xfrm>
          <a:prstGeom prst="rect">
            <a:avLst/>
          </a:prstGeom>
        </p:spPr>
      </p:pic>
      <p:sp>
        <p:nvSpPr>
          <p:cNvPr id="8" name="Right Arrow 2"/>
          <p:cNvSpPr/>
          <p:nvPr/>
        </p:nvSpPr>
        <p:spPr bwMode="auto">
          <a:xfrm>
            <a:off x="2339020" y="5047277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Right Arrow 2"/>
          <p:cNvSpPr/>
          <p:nvPr/>
        </p:nvSpPr>
        <p:spPr bwMode="auto">
          <a:xfrm>
            <a:off x="4448940" y="5047276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3" name="Imag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051" y="4869610"/>
            <a:ext cx="780290" cy="780290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3094599" y="5558483"/>
            <a:ext cx="1186863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Blobs</a:t>
            </a:r>
            <a:b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d’entrée</a:t>
            </a:r>
          </a:p>
        </p:txBody>
      </p:sp>
      <p:sp>
        <p:nvSpPr>
          <p:cNvPr id="15" name="Rounded Rectangle 33"/>
          <p:cNvSpPr/>
          <p:nvPr/>
        </p:nvSpPr>
        <p:spPr bwMode="auto">
          <a:xfrm>
            <a:off x="5254839" y="3766400"/>
            <a:ext cx="2661535" cy="2737556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5786189" y="6039542"/>
            <a:ext cx="1501052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HDInsight</a:t>
            </a:r>
            <a:endParaRPr lang="fr-FR" sz="20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641" y="4922876"/>
            <a:ext cx="673757" cy="673757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934" y="3941399"/>
            <a:ext cx="380888" cy="380888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6667" y="4239825"/>
            <a:ext cx="592348" cy="592348"/>
          </a:xfrm>
          <a:prstGeom prst="rect">
            <a:avLst/>
          </a:prstGeom>
        </p:spPr>
      </p:pic>
      <p:sp>
        <p:nvSpPr>
          <p:cNvPr id="21" name="Right Arrow 2"/>
          <p:cNvSpPr/>
          <p:nvPr/>
        </p:nvSpPr>
        <p:spPr bwMode="auto">
          <a:xfrm rot="2258330">
            <a:off x="5893824" y="4146257"/>
            <a:ext cx="410098" cy="14076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Right Arrow 2"/>
          <p:cNvSpPr/>
          <p:nvPr/>
        </p:nvSpPr>
        <p:spPr bwMode="auto">
          <a:xfrm rot="19073450" flipV="1">
            <a:off x="6059094" y="4729816"/>
            <a:ext cx="410098" cy="18704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ight Arrow 2"/>
          <p:cNvSpPr/>
          <p:nvPr/>
        </p:nvSpPr>
        <p:spPr bwMode="auto">
          <a:xfrm rot="2606161" flipV="1">
            <a:off x="6797998" y="4781652"/>
            <a:ext cx="410098" cy="187047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904" y="4906264"/>
            <a:ext cx="673757" cy="673757"/>
          </a:xfrm>
          <a:prstGeom prst="rect">
            <a:avLst/>
          </a:prstGeom>
        </p:spPr>
      </p:pic>
      <p:sp>
        <p:nvSpPr>
          <p:cNvPr id="25" name="Right Arrow 2"/>
          <p:cNvSpPr/>
          <p:nvPr/>
        </p:nvSpPr>
        <p:spPr bwMode="auto">
          <a:xfrm>
            <a:off x="8212518" y="5001437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6" name="Imag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301" y="4778193"/>
            <a:ext cx="780290" cy="780290"/>
          </a:xfrm>
          <a:prstGeom prst="rect">
            <a:avLst/>
          </a:prstGeom>
        </p:spPr>
      </p:pic>
      <p:sp>
        <p:nvSpPr>
          <p:cNvPr id="27" name="ZoneTexte 26"/>
          <p:cNvSpPr txBox="1"/>
          <p:nvPr/>
        </p:nvSpPr>
        <p:spPr>
          <a:xfrm>
            <a:off x="8916216" y="5462265"/>
            <a:ext cx="1262461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Blobs</a:t>
            </a:r>
            <a:b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de sortie</a:t>
            </a:r>
          </a:p>
        </p:txBody>
      </p:sp>
    </p:spTree>
    <p:extLst>
      <p:ext uri="{BB962C8B-B14F-4D97-AF65-F5344CB8AC3E}">
        <p14:creationId xmlns:p14="http://schemas.microsoft.com/office/powerpoint/2010/main" val="20658971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Couche Batch: Data </a:t>
            </a:r>
            <a:r>
              <a:rPr lang="fr-FR" dirty="0" err="1" smtClean="0"/>
              <a:t>Factory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2176939"/>
          </a:xfrm>
        </p:spPr>
        <p:txBody>
          <a:bodyPr/>
          <a:lstStyle/>
          <a:p>
            <a:r>
              <a:rPr lang="fr-FR" dirty="0" smtClean="0"/>
              <a:t>Orchestration de services de données</a:t>
            </a:r>
          </a:p>
          <a:p>
            <a:r>
              <a:rPr lang="fr-FR" dirty="0" smtClean="0"/>
              <a:t>Monitoring des données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9" y="3729367"/>
            <a:ext cx="780290" cy="78029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629" y="4779688"/>
            <a:ext cx="780290" cy="78029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910" y="4225605"/>
            <a:ext cx="780290" cy="780290"/>
          </a:xfrm>
          <a:prstGeom prst="rect">
            <a:avLst/>
          </a:prstGeom>
        </p:spPr>
      </p:pic>
      <p:sp>
        <p:nvSpPr>
          <p:cNvPr id="9" name="Right Arrow 2"/>
          <p:cNvSpPr/>
          <p:nvPr/>
        </p:nvSpPr>
        <p:spPr bwMode="auto">
          <a:xfrm>
            <a:off x="3049885" y="4361358"/>
            <a:ext cx="620507" cy="34925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973" y="1687562"/>
            <a:ext cx="5328591" cy="5644189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5302503" y="4952120"/>
            <a:ext cx="285995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Pipeline d’activités</a:t>
            </a: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475" y="4145841"/>
            <a:ext cx="780290" cy="780290"/>
          </a:xfrm>
          <a:prstGeom prst="rect">
            <a:avLst/>
          </a:prstGeom>
        </p:spPr>
      </p:pic>
      <p:sp>
        <p:nvSpPr>
          <p:cNvPr id="13" name="Right Arrow 2"/>
          <p:cNvSpPr/>
          <p:nvPr/>
        </p:nvSpPr>
        <p:spPr bwMode="auto">
          <a:xfrm>
            <a:off x="9363827" y="4335028"/>
            <a:ext cx="620507" cy="34925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99955" y="4091017"/>
            <a:ext cx="805636" cy="805636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8660" y="4228843"/>
            <a:ext cx="561625" cy="561625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8785" y="4065658"/>
            <a:ext cx="805636" cy="80563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0908" y="4194462"/>
            <a:ext cx="561625" cy="561625"/>
          </a:xfrm>
          <a:prstGeom prst="rect">
            <a:avLst/>
          </a:prstGeom>
        </p:spPr>
      </p:pic>
      <p:sp>
        <p:nvSpPr>
          <p:cNvPr id="20" name="Right Arrow 2"/>
          <p:cNvSpPr/>
          <p:nvPr/>
        </p:nvSpPr>
        <p:spPr bwMode="auto">
          <a:xfrm>
            <a:off x="5696808" y="4442479"/>
            <a:ext cx="327283" cy="14635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Right Arrow 2"/>
          <p:cNvSpPr/>
          <p:nvPr/>
        </p:nvSpPr>
        <p:spPr bwMode="auto">
          <a:xfrm>
            <a:off x="7979186" y="4431026"/>
            <a:ext cx="327283" cy="14635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ight Arrow 2"/>
          <p:cNvSpPr/>
          <p:nvPr/>
        </p:nvSpPr>
        <p:spPr bwMode="auto">
          <a:xfrm>
            <a:off x="6683042" y="4433366"/>
            <a:ext cx="327283" cy="146356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584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593860"/>
          </a:xfrm>
        </p:spPr>
        <p:txBody>
          <a:bodyPr/>
          <a:lstStyle/>
          <a:p>
            <a:r>
              <a:rPr lang="fr-FR" dirty="0" smtClean="0"/>
              <a:t>Couche Batch &amp; Service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smtClean="0"/>
              <a:t>Démo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354141" y="2561158"/>
            <a:ext cx="936104" cy="16561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97366" y="5990749"/>
            <a:ext cx="5320752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  <a:hlinkClick r:id="rId3"/>
              </a:rPr>
              <a:t>https://github.com/neotechsolutions/evenements</a:t>
            </a:r>
            <a:r>
              <a:rPr lang="en-US" dirty="0" smtClean="0">
                <a:solidFill>
                  <a:srgbClr val="000000"/>
                </a:solidFill>
                <a:latin typeface="Segoe UI" panose="020B0502040204020203" pitchFamily="34" charset="0"/>
                <a:hlinkClick r:id="rId3"/>
              </a:rPr>
              <a:t>/</a:t>
            </a:r>
            <a:endParaRPr lang="en-US" dirty="0" smtClean="0">
              <a:solidFill>
                <a:srgbClr val="000000"/>
              </a:solidFill>
              <a:latin typeface="Segoe UI" panose="020B0502040204020203" pitchFamily="34" charset="0"/>
            </a:endParaRPr>
          </a:p>
        </p:txBody>
      </p:sp>
      <p:pic>
        <p:nvPicPr>
          <p:cNvPr id="10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498" y="5949461"/>
            <a:ext cx="677863" cy="45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685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Résumé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97" y="2561158"/>
            <a:ext cx="780290" cy="780290"/>
          </a:xfrm>
          <a:prstGeom prst="rect">
            <a:avLst/>
          </a:prstGeom>
        </p:spPr>
      </p:pic>
      <p:pic>
        <p:nvPicPr>
          <p:cNvPr id="7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597" y="3569270"/>
            <a:ext cx="758480" cy="75848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517866" y="4864071"/>
            <a:ext cx="652865" cy="937447"/>
          </a:xfrm>
          <a:prstGeom prst="rect">
            <a:avLst/>
          </a:prstGeom>
        </p:spPr>
      </p:pic>
      <p:cxnSp>
        <p:nvCxnSpPr>
          <p:cNvPr id="9" name="Straight Connector 39"/>
          <p:cNvCxnSpPr/>
          <p:nvPr/>
        </p:nvCxnSpPr>
        <p:spPr>
          <a:xfrm>
            <a:off x="1609725" y="1985094"/>
            <a:ext cx="0" cy="403244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241573" y="1621829"/>
            <a:ext cx="1417311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Appareils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1753741" y="1645262"/>
            <a:ext cx="1502655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Collection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3481933" y="1645262"/>
            <a:ext cx="182229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File d’attente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5757832" y="1610483"/>
            <a:ext cx="2072940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Transformation</a:t>
            </a:r>
          </a:p>
        </p:txBody>
      </p:sp>
      <p:sp>
        <p:nvSpPr>
          <p:cNvPr id="16" name="ZoneTexte 15"/>
          <p:cNvSpPr txBox="1"/>
          <p:nvPr/>
        </p:nvSpPr>
        <p:spPr>
          <a:xfrm>
            <a:off x="8784064" y="1621829"/>
            <a:ext cx="1394613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Stockage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10322693" y="1628654"/>
            <a:ext cx="1786195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Présentation</a:t>
            </a:r>
          </a:p>
        </p:txBody>
      </p:sp>
      <p:cxnSp>
        <p:nvCxnSpPr>
          <p:cNvPr id="18" name="Straight Connector 39"/>
          <p:cNvCxnSpPr/>
          <p:nvPr/>
        </p:nvCxnSpPr>
        <p:spPr>
          <a:xfrm>
            <a:off x="3409925" y="1985094"/>
            <a:ext cx="0" cy="403244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Image 18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569" y="3693874"/>
            <a:ext cx="739492" cy="739492"/>
          </a:xfrm>
          <a:prstGeom prst="rect">
            <a:avLst/>
          </a:prstGeom>
        </p:spPr>
      </p:pic>
      <p:pic>
        <p:nvPicPr>
          <p:cNvPr id="20" name="Picture 14"/>
          <p:cNvPicPr>
            <a:picLocks noChangeAspect="1"/>
          </p:cNvPicPr>
          <p:nvPr/>
        </p:nvPicPr>
        <p:blipFill>
          <a:blip r:embed="rId8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2041773" y="2633166"/>
            <a:ext cx="644768" cy="615693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1825749" y="3129053"/>
            <a:ext cx="1141979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Gateway</a:t>
            </a:r>
          </a:p>
        </p:txBody>
      </p:sp>
      <p:cxnSp>
        <p:nvCxnSpPr>
          <p:cNvPr id="22" name="Straight Connector 39"/>
          <p:cNvCxnSpPr/>
          <p:nvPr/>
        </p:nvCxnSpPr>
        <p:spPr>
          <a:xfrm>
            <a:off x="5354141" y="2020963"/>
            <a:ext cx="0" cy="403244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9"/>
          <p:cNvCxnSpPr/>
          <p:nvPr/>
        </p:nvCxnSpPr>
        <p:spPr>
          <a:xfrm>
            <a:off x="8666509" y="1985094"/>
            <a:ext cx="0" cy="403244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39"/>
          <p:cNvCxnSpPr/>
          <p:nvPr/>
        </p:nvCxnSpPr>
        <p:spPr>
          <a:xfrm>
            <a:off x="10250685" y="1985094"/>
            <a:ext cx="0" cy="403244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ight Arrow 2"/>
          <p:cNvSpPr/>
          <p:nvPr/>
        </p:nvSpPr>
        <p:spPr bwMode="auto">
          <a:xfrm rot="5400000">
            <a:off x="625736" y="4410388"/>
            <a:ext cx="422201" cy="22280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ight Arrow 2"/>
          <p:cNvSpPr/>
          <p:nvPr/>
        </p:nvSpPr>
        <p:spPr bwMode="auto">
          <a:xfrm rot="20193569">
            <a:off x="1247140" y="4821519"/>
            <a:ext cx="2599266" cy="15492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1" name="Right Arrow 2"/>
          <p:cNvSpPr/>
          <p:nvPr/>
        </p:nvSpPr>
        <p:spPr bwMode="auto">
          <a:xfrm>
            <a:off x="1393701" y="2829612"/>
            <a:ext cx="422201" cy="22280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Right Arrow 2"/>
          <p:cNvSpPr/>
          <p:nvPr/>
        </p:nvSpPr>
        <p:spPr bwMode="auto">
          <a:xfrm rot="2258330">
            <a:off x="2824526" y="3304206"/>
            <a:ext cx="997018" cy="170873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3608081" y="4306504"/>
            <a:ext cx="1386020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Event Hubs</a:t>
            </a:r>
          </a:p>
        </p:txBody>
      </p:sp>
      <p:pic>
        <p:nvPicPr>
          <p:cNvPr id="34" name="Image 33"/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68" y="4755839"/>
            <a:ext cx="894085" cy="894085"/>
          </a:xfrm>
          <a:prstGeom prst="rect">
            <a:avLst/>
          </a:prstGeom>
        </p:spPr>
      </p:pic>
      <p:sp>
        <p:nvSpPr>
          <p:cNvPr id="35" name="ZoneTexte 34"/>
          <p:cNvSpPr txBox="1"/>
          <p:nvPr/>
        </p:nvSpPr>
        <p:spPr>
          <a:xfrm>
            <a:off x="5354141" y="5369470"/>
            <a:ext cx="1171411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Stream</a:t>
            </a:r>
            <a:b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sz="16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Analytics</a:t>
            </a:r>
            <a:endParaRPr lang="fr-FR" sz="16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6" name="Right Arrow 2"/>
          <p:cNvSpPr/>
          <p:nvPr/>
        </p:nvSpPr>
        <p:spPr bwMode="auto">
          <a:xfrm>
            <a:off x="6577451" y="5083140"/>
            <a:ext cx="4033274" cy="21432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7" name="Right Arrow 2"/>
          <p:cNvSpPr/>
          <p:nvPr/>
        </p:nvSpPr>
        <p:spPr bwMode="auto">
          <a:xfrm rot="2258330">
            <a:off x="4649736" y="4546649"/>
            <a:ext cx="1028480" cy="16602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8" name="Image 37"/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165" y="2525445"/>
            <a:ext cx="723414" cy="723414"/>
          </a:xfrm>
          <a:prstGeom prst="rect">
            <a:avLst/>
          </a:prstGeom>
        </p:spPr>
      </p:pic>
      <p:sp>
        <p:nvSpPr>
          <p:cNvPr id="39" name="Right Arrow 2"/>
          <p:cNvSpPr/>
          <p:nvPr/>
        </p:nvSpPr>
        <p:spPr bwMode="auto">
          <a:xfrm rot="19135283">
            <a:off x="4604463" y="3295380"/>
            <a:ext cx="1028480" cy="166020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0" name="ZoneTexte 39"/>
          <p:cNvSpPr txBox="1"/>
          <p:nvPr/>
        </p:nvSpPr>
        <p:spPr>
          <a:xfrm>
            <a:off x="5354141" y="3120946"/>
            <a:ext cx="1063240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Storage</a:t>
            </a:r>
          </a:p>
        </p:txBody>
      </p:sp>
      <p:pic>
        <p:nvPicPr>
          <p:cNvPr id="41" name="Image 40"/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285" y="2525445"/>
            <a:ext cx="690536" cy="690536"/>
          </a:xfrm>
          <a:prstGeom prst="rect">
            <a:avLst/>
          </a:prstGeom>
        </p:spPr>
      </p:pic>
      <p:sp>
        <p:nvSpPr>
          <p:cNvPr id="42" name="Right Arrow 2"/>
          <p:cNvSpPr/>
          <p:nvPr/>
        </p:nvSpPr>
        <p:spPr bwMode="auto">
          <a:xfrm>
            <a:off x="6290245" y="2705174"/>
            <a:ext cx="287206" cy="251015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Right Arrow 2"/>
          <p:cNvSpPr/>
          <p:nvPr/>
        </p:nvSpPr>
        <p:spPr bwMode="auto">
          <a:xfrm>
            <a:off x="7387236" y="2705177"/>
            <a:ext cx="271161" cy="272735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4" name="Image 43"/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2203" y="2500948"/>
            <a:ext cx="780290" cy="780290"/>
          </a:xfrm>
          <a:prstGeom prst="rect">
            <a:avLst/>
          </a:prstGeom>
        </p:spPr>
      </p:pic>
      <p:sp>
        <p:nvSpPr>
          <p:cNvPr id="45" name="Right Arrow 2"/>
          <p:cNvSpPr/>
          <p:nvPr/>
        </p:nvSpPr>
        <p:spPr bwMode="auto">
          <a:xfrm>
            <a:off x="8572264" y="2705178"/>
            <a:ext cx="393248" cy="25101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6" name="Image 45"/>
          <p:cNvPicPr>
            <a:picLocks noChangeAspect="1"/>
          </p:cNvPicPr>
          <p:nvPr/>
        </p:nvPicPr>
        <p:blipFill>
          <a:blip r:embed="rId1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0827" y="2480568"/>
            <a:ext cx="780290" cy="780290"/>
          </a:xfrm>
          <a:prstGeom prst="rect">
            <a:avLst/>
          </a:prstGeom>
        </p:spPr>
      </p:pic>
      <p:sp>
        <p:nvSpPr>
          <p:cNvPr id="47" name="Right Arrow 2"/>
          <p:cNvSpPr/>
          <p:nvPr/>
        </p:nvSpPr>
        <p:spPr bwMode="auto">
          <a:xfrm>
            <a:off x="10126069" y="2688038"/>
            <a:ext cx="393248" cy="25101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8" name="Image 4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749" y="4755839"/>
            <a:ext cx="780290" cy="780290"/>
          </a:xfrm>
          <a:prstGeom prst="rect">
            <a:avLst/>
          </a:prstGeom>
        </p:spPr>
      </p:pic>
      <p:pic>
        <p:nvPicPr>
          <p:cNvPr id="49" name="Image 48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6749" y="2410384"/>
            <a:ext cx="780290" cy="780290"/>
          </a:xfrm>
          <a:prstGeom prst="rect">
            <a:avLst/>
          </a:prstGeom>
        </p:spPr>
      </p:pic>
      <p:sp>
        <p:nvSpPr>
          <p:cNvPr id="50" name="ZoneTexte 49"/>
          <p:cNvSpPr txBox="1"/>
          <p:nvPr/>
        </p:nvSpPr>
        <p:spPr>
          <a:xfrm>
            <a:off x="6451141" y="3124213"/>
            <a:ext cx="1028743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</a:t>
            </a:r>
            <a:b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sz="16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Factory</a:t>
            </a:r>
            <a:endParaRPr lang="fr-FR" sz="16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51" name="ZoneTexte 50"/>
          <p:cNvSpPr txBox="1"/>
          <p:nvPr/>
        </p:nvSpPr>
        <p:spPr>
          <a:xfrm>
            <a:off x="7442373" y="3115978"/>
            <a:ext cx="1270220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6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HDInsight</a:t>
            </a:r>
            <a:endParaRPr lang="fr-FR" sz="16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52" name="ZoneTexte 51"/>
          <p:cNvSpPr txBox="1"/>
          <p:nvPr/>
        </p:nvSpPr>
        <p:spPr>
          <a:xfrm>
            <a:off x="8964690" y="3118638"/>
            <a:ext cx="1141979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Base de</a:t>
            </a:r>
            <a:b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données</a:t>
            </a:r>
          </a:p>
        </p:txBody>
      </p:sp>
      <p:sp>
        <p:nvSpPr>
          <p:cNvPr id="53" name="ZoneTexte 52"/>
          <p:cNvSpPr txBox="1"/>
          <p:nvPr/>
        </p:nvSpPr>
        <p:spPr>
          <a:xfrm>
            <a:off x="10538717" y="5297462"/>
            <a:ext cx="1383520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Dashboard</a:t>
            </a:r>
            <a:b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Temps Réel</a:t>
            </a:r>
          </a:p>
        </p:txBody>
      </p:sp>
      <p:sp>
        <p:nvSpPr>
          <p:cNvPr id="54" name="ZoneTexte 53"/>
          <p:cNvSpPr txBox="1"/>
          <p:nvPr/>
        </p:nvSpPr>
        <p:spPr>
          <a:xfrm>
            <a:off x="10540092" y="2953700"/>
            <a:ext cx="1351396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sz="16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Dashboard</a:t>
            </a:r>
          </a:p>
        </p:txBody>
      </p:sp>
    </p:spTree>
    <p:extLst>
      <p:ext uri="{BB962C8B-B14F-4D97-AF65-F5344CB8AC3E}">
        <p14:creationId xmlns:p14="http://schemas.microsoft.com/office/powerpoint/2010/main" val="818928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Ressources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274638" y="1482253"/>
            <a:ext cx="11807825" cy="4967337"/>
          </a:xfrm>
        </p:spPr>
        <p:txBody>
          <a:bodyPr/>
          <a:lstStyle/>
          <a:p>
            <a:pPr lvl="1"/>
            <a:r>
              <a:rPr lang="fr-FR" dirty="0"/>
              <a:t>λ-Architecture : </a:t>
            </a:r>
            <a:r>
              <a:rPr lang="fr-FR" dirty="0">
                <a:hlinkClick r:id="rId3"/>
              </a:rPr>
              <a:t>http://lambda-architecture.net</a:t>
            </a:r>
            <a:r>
              <a:rPr lang="fr-FR" dirty="0" smtClean="0">
                <a:hlinkClick r:id="rId3"/>
              </a:rPr>
              <a:t>/</a:t>
            </a:r>
            <a:endParaRPr lang="fr-FR" dirty="0"/>
          </a:p>
          <a:p>
            <a:r>
              <a:rPr lang="fr-FR" dirty="0" smtClean="0"/>
              <a:t>Ressources Officielles :</a:t>
            </a:r>
          </a:p>
          <a:p>
            <a:pPr marL="540000" lvl="3"/>
            <a:r>
              <a:rPr lang="fr-FR" dirty="0" smtClean="0"/>
              <a:t>Event hubs </a:t>
            </a:r>
            <a:r>
              <a:rPr lang="fr-FR" dirty="0"/>
              <a:t>: </a:t>
            </a:r>
            <a:r>
              <a:rPr lang="fr-FR" dirty="0">
                <a:hlinkClick r:id="rId4"/>
              </a:rPr>
              <a:t>http://azure.microsoft.com/en-us/services/event-hubs</a:t>
            </a:r>
            <a:r>
              <a:rPr lang="fr-FR" dirty="0" smtClean="0">
                <a:hlinkClick r:id="rId4"/>
              </a:rPr>
              <a:t>/</a:t>
            </a:r>
            <a:endParaRPr lang="fr-FR" dirty="0" smtClean="0"/>
          </a:p>
          <a:p>
            <a:pPr marL="540000" lvl="3"/>
            <a:r>
              <a:rPr lang="fr-FR" dirty="0" smtClean="0"/>
              <a:t>Streaming </a:t>
            </a:r>
            <a:r>
              <a:rPr lang="fr-FR" dirty="0" err="1" smtClean="0"/>
              <a:t>Analytics</a:t>
            </a:r>
            <a:r>
              <a:rPr lang="fr-FR" dirty="0"/>
              <a:t> : </a:t>
            </a:r>
            <a:r>
              <a:rPr lang="fr-FR" dirty="0">
                <a:hlinkClick r:id="rId5"/>
              </a:rPr>
              <a:t>http://azure.microsoft.com/en-us/services/stream-analytics</a:t>
            </a:r>
            <a:r>
              <a:rPr lang="fr-FR" dirty="0" smtClean="0">
                <a:hlinkClick r:id="rId5"/>
              </a:rPr>
              <a:t>/</a:t>
            </a:r>
            <a:endParaRPr lang="fr-FR" dirty="0" smtClean="0"/>
          </a:p>
          <a:p>
            <a:pPr marL="540000" lvl="3"/>
            <a:r>
              <a:rPr lang="fr-FR" dirty="0" smtClean="0"/>
              <a:t>Data </a:t>
            </a:r>
            <a:r>
              <a:rPr lang="fr-FR" dirty="0" err="1" smtClean="0"/>
              <a:t>Factory</a:t>
            </a:r>
            <a:r>
              <a:rPr lang="fr-FR" dirty="0"/>
              <a:t> : </a:t>
            </a:r>
            <a:r>
              <a:rPr lang="fr-FR" dirty="0">
                <a:hlinkClick r:id="rId6"/>
              </a:rPr>
              <a:t>http://azure.microsoft.com/en-us/services/data-factory</a:t>
            </a:r>
            <a:r>
              <a:rPr lang="fr-FR" dirty="0" smtClean="0">
                <a:hlinkClick r:id="rId6"/>
              </a:rPr>
              <a:t>/</a:t>
            </a:r>
            <a:endParaRPr lang="fr-FR" dirty="0" smtClean="0"/>
          </a:p>
          <a:p>
            <a:pPr marL="540000" lvl="3"/>
            <a:r>
              <a:rPr lang="fr-FR" dirty="0" err="1" smtClean="0"/>
              <a:t>HDInsight</a:t>
            </a:r>
            <a:r>
              <a:rPr lang="fr-FR" dirty="0"/>
              <a:t> : </a:t>
            </a:r>
            <a:r>
              <a:rPr lang="fr-FR" dirty="0">
                <a:hlinkClick r:id="rId7"/>
              </a:rPr>
              <a:t>http://azure.microsoft.com/en-us/services/hdinsight</a:t>
            </a:r>
            <a:r>
              <a:rPr lang="fr-FR" dirty="0" smtClean="0">
                <a:hlinkClick r:id="rId7"/>
              </a:rPr>
              <a:t>/</a:t>
            </a:r>
            <a:endParaRPr lang="fr-FR" dirty="0" smtClean="0"/>
          </a:p>
          <a:p>
            <a:pPr lvl="4"/>
            <a:endParaRPr lang="fr-FR" dirty="0" smtClean="0"/>
          </a:p>
          <a:p>
            <a:r>
              <a:rPr lang="fr-FR" dirty="0" smtClean="0"/>
              <a:t>Sessions </a:t>
            </a:r>
            <a:r>
              <a:rPr lang="fr-FR" dirty="0" err="1" smtClean="0"/>
              <a:t>Build</a:t>
            </a:r>
            <a:endParaRPr lang="fr-FR" dirty="0"/>
          </a:p>
          <a:p>
            <a:pPr marL="540000" lvl="4"/>
            <a:r>
              <a:rPr lang="fr-FR" dirty="0" smtClean="0"/>
              <a:t>Internet </a:t>
            </a:r>
            <a:r>
              <a:rPr lang="fr-FR" dirty="0"/>
              <a:t>of </a:t>
            </a:r>
            <a:r>
              <a:rPr lang="fr-FR" dirty="0" err="1"/>
              <a:t>Things</a:t>
            </a:r>
            <a:r>
              <a:rPr lang="fr-FR" dirty="0"/>
              <a:t> </a:t>
            </a:r>
            <a:r>
              <a:rPr lang="fr-FR" dirty="0" err="1" smtClean="0"/>
              <a:t>Overview</a:t>
            </a:r>
            <a:r>
              <a:rPr lang="fr-FR" dirty="0"/>
              <a:t> : </a:t>
            </a:r>
            <a:r>
              <a:rPr lang="fr-FR" dirty="0">
                <a:hlinkClick r:id="rId8"/>
              </a:rPr>
              <a:t>http://</a:t>
            </a:r>
            <a:r>
              <a:rPr lang="fr-FR" dirty="0" smtClean="0">
                <a:hlinkClick r:id="rId8"/>
              </a:rPr>
              <a:t>channel9.msdn.com/Events/Build/2015/2-652</a:t>
            </a:r>
            <a:r>
              <a:rPr lang="fr-FR" dirty="0" smtClean="0"/>
              <a:t> </a:t>
            </a:r>
          </a:p>
          <a:p>
            <a:pPr marL="540000" lvl="4"/>
            <a:r>
              <a:rPr lang="fr-FR" dirty="0" err="1" smtClean="0"/>
              <a:t>Creating</a:t>
            </a:r>
            <a:r>
              <a:rPr lang="fr-FR" dirty="0" smtClean="0"/>
              <a:t> </a:t>
            </a:r>
            <a:r>
              <a:rPr lang="fr-FR" dirty="0" err="1" smtClean="0"/>
              <a:t>IoT</a:t>
            </a:r>
            <a:r>
              <a:rPr lang="fr-FR" dirty="0" smtClean="0"/>
              <a:t> Solutions </a:t>
            </a:r>
            <a:r>
              <a:rPr lang="fr-FR" dirty="0"/>
              <a:t>on Azure : </a:t>
            </a:r>
            <a:r>
              <a:rPr lang="fr-FR" dirty="0">
                <a:hlinkClick r:id="rId9"/>
              </a:rPr>
              <a:t>http://</a:t>
            </a:r>
            <a:r>
              <a:rPr lang="fr-FR" dirty="0" smtClean="0">
                <a:hlinkClick r:id="rId9"/>
              </a:rPr>
              <a:t>channel9.msdn.com/Events/Build/2015/2-611</a:t>
            </a:r>
            <a:r>
              <a:rPr lang="fr-FR" dirty="0" smtClean="0"/>
              <a:t> </a:t>
            </a:r>
          </a:p>
          <a:p>
            <a:pPr marL="540000" lvl="4"/>
            <a:r>
              <a:rPr lang="fr-FR" dirty="0" smtClean="0"/>
              <a:t>Real-Time </a:t>
            </a:r>
            <a:r>
              <a:rPr lang="fr-FR" dirty="0" err="1" smtClean="0"/>
              <a:t>IoT</a:t>
            </a:r>
            <a:r>
              <a:rPr lang="fr-FR" dirty="0" smtClean="0"/>
              <a:t> Insights </a:t>
            </a:r>
            <a:r>
              <a:rPr lang="fr-FR" dirty="0" err="1" smtClean="0"/>
              <a:t>using</a:t>
            </a:r>
            <a:r>
              <a:rPr lang="fr-FR" dirty="0" smtClean="0"/>
              <a:t> SA, </a:t>
            </a:r>
            <a:r>
              <a:rPr lang="fr-FR" dirty="0"/>
              <a:t>ML : </a:t>
            </a:r>
            <a:r>
              <a:rPr lang="fr-FR" dirty="0" smtClean="0">
                <a:hlinkClick r:id="rId8"/>
              </a:rPr>
              <a:t>http</a:t>
            </a:r>
            <a:r>
              <a:rPr lang="fr-FR" dirty="0">
                <a:hlinkClick r:id="rId8"/>
              </a:rPr>
              <a:t>://</a:t>
            </a:r>
            <a:r>
              <a:rPr lang="fr-FR" dirty="0" smtClean="0">
                <a:hlinkClick r:id="rId8"/>
              </a:rPr>
              <a:t>channel9.msdn.com/Events/Build/2015/2-652</a:t>
            </a:r>
            <a:endParaRPr lang="fr-FR" dirty="0" smtClean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432354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593860"/>
          </a:xfrm>
        </p:spPr>
        <p:txBody>
          <a:bodyPr/>
          <a:lstStyle/>
          <a:p>
            <a:r>
              <a:rPr lang="fr-FR" dirty="0" smtClean="0"/>
              <a:t>C’est la fin !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smtClean="0"/>
              <a:t>Questions ?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354141" y="2561158"/>
            <a:ext cx="936104" cy="16561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97209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2"/>
          <p:cNvSpPr>
            <a:spLocks noGrp="1"/>
          </p:cNvSpPr>
          <p:nvPr>
            <p:ph type="ftr" sz="quarter" idx="4294967295"/>
          </p:nvPr>
        </p:nvSpPr>
        <p:spPr>
          <a:xfrm>
            <a:off x="0" y="6608763"/>
            <a:ext cx="5727700" cy="360362"/>
          </a:xfrm>
        </p:spPr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</p:spTree>
    <p:extLst>
      <p:ext uri="{BB962C8B-B14F-4D97-AF65-F5344CB8AC3E}">
        <p14:creationId xmlns:p14="http://schemas.microsoft.com/office/powerpoint/2010/main" val="13865175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fr-FR" dirty="0" smtClean="0"/>
              <a:t>l’</a:t>
            </a:r>
            <a:r>
              <a:rPr lang="fr-FR" dirty="0" err="1" smtClean="0"/>
              <a:t>IoT</a:t>
            </a:r>
            <a:r>
              <a:rPr lang="en-US" dirty="0" smtClean="0"/>
              <a:t> à </a:t>
            </a:r>
            <a:r>
              <a:rPr lang="en-US" dirty="0" err="1" smtClean="0"/>
              <a:t>l’utilisateur</a:t>
            </a:r>
            <a:r>
              <a:rPr lang="en-US" dirty="0" smtClean="0"/>
              <a:t> :</a:t>
            </a:r>
            <a:br>
              <a:rPr lang="en-US" dirty="0" smtClean="0"/>
            </a:br>
            <a:r>
              <a:rPr lang="el-GR" dirty="0" smtClean="0"/>
              <a:t>λ</a:t>
            </a:r>
            <a:r>
              <a:rPr lang="en-US" dirty="0" smtClean="0"/>
              <a:t>-Architecture sur Azure</a:t>
            </a:r>
            <a:endParaRPr lang="fr-F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Matthieu Klotz</a:t>
            </a:r>
            <a:endParaRPr lang="fr-FR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     @</a:t>
            </a:r>
            <a:r>
              <a:rPr lang="en-US" dirty="0" err="1" smtClean="0"/>
              <a:t>matthieuklotz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     mklotz@neotech-solutions.fr</a:t>
            </a:r>
            <a:endParaRPr lang="fr-FR" dirty="0"/>
          </a:p>
        </p:txBody>
      </p:sp>
      <p:pic>
        <p:nvPicPr>
          <p:cNvPr id="9" name="Picture 4" descr="https://g.twimg.com/Twitter_logo_white.png"/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61" y="4846434"/>
            <a:ext cx="289060" cy="235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9" y="5081438"/>
            <a:ext cx="307137" cy="30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274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Qu’est-ce que l’internet des objets ?</a:t>
            </a:r>
            <a:endParaRPr lang="fr-F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1763603"/>
          </a:xfrm>
        </p:spPr>
        <p:txBody>
          <a:bodyPr/>
          <a:lstStyle/>
          <a:p>
            <a:r>
              <a:rPr lang="fr-FR" dirty="0"/>
              <a:t>… la récolte, le stockage, et l’analyse des données à travers des objets connectés. Cela permet d’optimiser leurs fonctions et services respectifs.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512" y="3637229"/>
            <a:ext cx="758480" cy="7584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2126096" y="4623418"/>
            <a:ext cx="652865" cy="937447"/>
          </a:xfrm>
          <a:prstGeom prst="rect">
            <a:avLst/>
          </a:prstGeom>
        </p:spPr>
      </p:pic>
      <p:sp>
        <p:nvSpPr>
          <p:cNvPr id="10" name="Freeform 9"/>
          <p:cNvSpPr>
            <a:spLocks/>
          </p:cNvSpPr>
          <p:nvPr/>
        </p:nvSpPr>
        <p:spPr bwMode="auto">
          <a:xfrm>
            <a:off x="6050062" y="4732140"/>
            <a:ext cx="1152128" cy="1166073"/>
          </a:xfrm>
          <a:custGeom>
            <a:avLst/>
            <a:gdLst>
              <a:gd name="T0" fmla="*/ 233 w 515"/>
              <a:gd name="T1" fmla="*/ 221 h 515"/>
              <a:gd name="T2" fmla="*/ 0 w 515"/>
              <a:gd name="T3" fmla="*/ 221 h 515"/>
              <a:gd name="T4" fmla="*/ 0 w 515"/>
              <a:gd name="T5" fmla="*/ 463 h 515"/>
              <a:gd name="T6" fmla="*/ 0 w 515"/>
              <a:gd name="T7" fmla="*/ 467 h 515"/>
              <a:gd name="T8" fmla="*/ 0 w 515"/>
              <a:gd name="T9" fmla="*/ 468 h 515"/>
              <a:gd name="T10" fmla="*/ 0 w 515"/>
              <a:gd name="T11" fmla="*/ 472 h 515"/>
              <a:gd name="T12" fmla="*/ 1 w 515"/>
              <a:gd name="T13" fmla="*/ 472 h 515"/>
              <a:gd name="T14" fmla="*/ 51 w 515"/>
              <a:gd name="T15" fmla="*/ 515 h 515"/>
              <a:gd name="T16" fmla="*/ 463 w 515"/>
              <a:gd name="T17" fmla="*/ 515 h 515"/>
              <a:gd name="T18" fmla="*/ 515 w 515"/>
              <a:gd name="T19" fmla="*/ 463 h 515"/>
              <a:gd name="T20" fmla="*/ 515 w 515"/>
              <a:gd name="T21" fmla="*/ 51 h 515"/>
              <a:gd name="T22" fmla="*/ 463 w 515"/>
              <a:gd name="T23" fmla="*/ 0 h 515"/>
              <a:gd name="T24" fmla="*/ 404 w 515"/>
              <a:gd name="T25" fmla="*/ 0 h 515"/>
              <a:gd name="T26" fmla="*/ 411 w 515"/>
              <a:gd name="T27" fmla="*/ 50 h 515"/>
              <a:gd name="T28" fmla="*/ 233 w 515"/>
              <a:gd name="T29" fmla="*/ 221 h 5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515" h="515">
                <a:moveTo>
                  <a:pt x="233" y="221"/>
                </a:moveTo>
                <a:cubicBezTo>
                  <a:pt x="196" y="221"/>
                  <a:pt x="101" y="221"/>
                  <a:pt x="0" y="221"/>
                </a:cubicBezTo>
                <a:cubicBezTo>
                  <a:pt x="0" y="463"/>
                  <a:pt x="0" y="463"/>
                  <a:pt x="0" y="463"/>
                </a:cubicBezTo>
                <a:cubicBezTo>
                  <a:pt x="0" y="465"/>
                  <a:pt x="0" y="466"/>
                  <a:pt x="0" y="467"/>
                </a:cubicBezTo>
                <a:cubicBezTo>
                  <a:pt x="0" y="468"/>
                  <a:pt x="0" y="468"/>
                  <a:pt x="0" y="468"/>
                </a:cubicBezTo>
                <a:cubicBezTo>
                  <a:pt x="0" y="469"/>
                  <a:pt x="0" y="471"/>
                  <a:pt x="0" y="472"/>
                </a:cubicBezTo>
                <a:cubicBezTo>
                  <a:pt x="1" y="472"/>
                  <a:pt x="1" y="472"/>
                  <a:pt x="1" y="472"/>
                </a:cubicBezTo>
                <a:cubicBezTo>
                  <a:pt x="5" y="496"/>
                  <a:pt x="26" y="515"/>
                  <a:pt x="51" y="515"/>
                </a:cubicBezTo>
                <a:cubicBezTo>
                  <a:pt x="463" y="515"/>
                  <a:pt x="463" y="515"/>
                  <a:pt x="463" y="515"/>
                </a:cubicBezTo>
                <a:cubicBezTo>
                  <a:pt x="492" y="515"/>
                  <a:pt x="515" y="492"/>
                  <a:pt x="515" y="463"/>
                </a:cubicBezTo>
                <a:cubicBezTo>
                  <a:pt x="515" y="51"/>
                  <a:pt x="515" y="51"/>
                  <a:pt x="515" y="51"/>
                </a:cubicBezTo>
                <a:cubicBezTo>
                  <a:pt x="515" y="23"/>
                  <a:pt x="492" y="0"/>
                  <a:pt x="463" y="0"/>
                </a:cubicBezTo>
                <a:cubicBezTo>
                  <a:pt x="404" y="0"/>
                  <a:pt x="404" y="0"/>
                  <a:pt x="404" y="0"/>
                </a:cubicBezTo>
                <a:cubicBezTo>
                  <a:pt x="409" y="15"/>
                  <a:pt x="411" y="32"/>
                  <a:pt x="411" y="50"/>
                </a:cubicBezTo>
                <a:cubicBezTo>
                  <a:pt x="411" y="148"/>
                  <a:pt x="332" y="221"/>
                  <a:pt x="233" y="22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>
            <a:off x="4776383" y="4732140"/>
            <a:ext cx="1152128" cy="1166073"/>
          </a:xfrm>
          <a:custGeom>
            <a:avLst/>
            <a:gdLst>
              <a:gd name="T0" fmla="*/ 106 w 515"/>
              <a:gd name="T1" fmla="*/ 50 h 515"/>
              <a:gd name="T2" fmla="*/ 114 w 515"/>
              <a:gd name="T3" fmla="*/ 0 h 515"/>
              <a:gd name="T4" fmla="*/ 52 w 515"/>
              <a:gd name="T5" fmla="*/ 0 h 515"/>
              <a:gd name="T6" fmla="*/ 1 w 515"/>
              <a:gd name="T7" fmla="*/ 42 h 515"/>
              <a:gd name="T8" fmla="*/ 1 w 515"/>
              <a:gd name="T9" fmla="*/ 43 h 515"/>
              <a:gd name="T10" fmla="*/ 0 w 515"/>
              <a:gd name="T11" fmla="*/ 46 h 515"/>
              <a:gd name="T12" fmla="*/ 0 w 515"/>
              <a:gd name="T13" fmla="*/ 47 h 515"/>
              <a:gd name="T14" fmla="*/ 0 w 515"/>
              <a:gd name="T15" fmla="*/ 51 h 515"/>
              <a:gd name="T16" fmla="*/ 0 w 515"/>
              <a:gd name="T17" fmla="*/ 463 h 515"/>
              <a:gd name="T18" fmla="*/ 0 w 515"/>
              <a:gd name="T19" fmla="*/ 467 h 515"/>
              <a:gd name="T20" fmla="*/ 0 w 515"/>
              <a:gd name="T21" fmla="*/ 468 h 515"/>
              <a:gd name="T22" fmla="*/ 1 w 515"/>
              <a:gd name="T23" fmla="*/ 472 h 515"/>
              <a:gd name="T24" fmla="*/ 1 w 515"/>
              <a:gd name="T25" fmla="*/ 472 h 515"/>
              <a:gd name="T26" fmla="*/ 52 w 515"/>
              <a:gd name="T27" fmla="*/ 515 h 515"/>
              <a:gd name="T28" fmla="*/ 464 w 515"/>
              <a:gd name="T29" fmla="*/ 515 h 515"/>
              <a:gd name="T30" fmla="*/ 515 w 515"/>
              <a:gd name="T31" fmla="*/ 463 h 515"/>
              <a:gd name="T32" fmla="*/ 515 w 515"/>
              <a:gd name="T33" fmla="*/ 221 h 515"/>
              <a:gd name="T34" fmla="*/ 284 w 515"/>
              <a:gd name="T35" fmla="*/ 221 h 515"/>
              <a:gd name="T36" fmla="*/ 106 w 515"/>
              <a:gd name="T37" fmla="*/ 50 h 5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15" h="515">
                <a:moveTo>
                  <a:pt x="106" y="50"/>
                </a:moveTo>
                <a:cubicBezTo>
                  <a:pt x="106" y="32"/>
                  <a:pt x="109" y="15"/>
                  <a:pt x="11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26" y="0"/>
                  <a:pt x="5" y="18"/>
                  <a:pt x="1" y="42"/>
                </a:cubicBezTo>
                <a:cubicBezTo>
                  <a:pt x="1" y="42"/>
                  <a:pt x="1" y="42"/>
                  <a:pt x="1" y="43"/>
                </a:cubicBezTo>
                <a:cubicBezTo>
                  <a:pt x="1" y="44"/>
                  <a:pt x="1" y="45"/>
                  <a:pt x="0" y="4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8"/>
                  <a:pt x="0" y="50"/>
                  <a:pt x="0" y="51"/>
                </a:cubicBezTo>
                <a:cubicBezTo>
                  <a:pt x="0" y="463"/>
                  <a:pt x="0" y="463"/>
                  <a:pt x="0" y="463"/>
                </a:cubicBezTo>
                <a:cubicBezTo>
                  <a:pt x="0" y="465"/>
                  <a:pt x="0" y="466"/>
                  <a:pt x="0" y="467"/>
                </a:cubicBezTo>
                <a:cubicBezTo>
                  <a:pt x="0" y="468"/>
                  <a:pt x="0" y="468"/>
                  <a:pt x="0" y="468"/>
                </a:cubicBezTo>
                <a:cubicBezTo>
                  <a:pt x="1" y="469"/>
                  <a:pt x="1" y="471"/>
                  <a:pt x="1" y="472"/>
                </a:cubicBezTo>
                <a:cubicBezTo>
                  <a:pt x="1" y="472"/>
                  <a:pt x="1" y="472"/>
                  <a:pt x="1" y="472"/>
                </a:cubicBezTo>
                <a:cubicBezTo>
                  <a:pt x="5" y="496"/>
                  <a:pt x="26" y="515"/>
                  <a:pt x="52" y="515"/>
                </a:cubicBezTo>
                <a:cubicBezTo>
                  <a:pt x="464" y="515"/>
                  <a:pt x="464" y="515"/>
                  <a:pt x="464" y="515"/>
                </a:cubicBezTo>
                <a:cubicBezTo>
                  <a:pt x="492" y="515"/>
                  <a:pt x="515" y="492"/>
                  <a:pt x="515" y="463"/>
                </a:cubicBezTo>
                <a:cubicBezTo>
                  <a:pt x="515" y="221"/>
                  <a:pt x="515" y="221"/>
                  <a:pt x="515" y="221"/>
                </a:cubicBezTo>
                <a:cubicBezTo>
                  <a:pt x="419" y="221"/>
                  <a:pt x="327" y="221"/>
                  <a:pt x="284" y="221"/>
                </a:cubicBezTo>
                <a:cubicBezTo>
                  <a:pt x="186" y="221"/>
                  <a:pt x="106" y="148"/>
                  <a:pt x="106" y="5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077606" y="3425254"/>
            <a:ext cx="1124584" cy="1166075"/>
          </a:xfrm>
          <a:custGeom>
            <a:avLst/>
            <a:gdLst>
              <a:gd name="T0" fmla="*/ 515 w 515"/>
              <a:gd name="T1" fmla="*/ 463 h 514"/>
              <a:gd name="T2" fmla="*/ 515 w 515"/>
              <a:gd name="T3" fmla="*/ 51 h 514"/>
              <a:gd name="T4" fmla="*/ 463 w 515"/>
              <a:gd name="T5" fmla="*/ 0 h 514"/>
              <a:gd name="T6" fmla="*/ 51 w 515"/>
              <a:gd name="T7" fmla="*/ 0 h 514"/>
              <a:gd name="T8" fmla="*/ 1 w 515"/>
              <a:gd name="T9" fmla="*/ 42 h 514"/>
              <a:gd name="T10" fmla="*/ 0 w 515"/>
              <a:gd name="T11" fmla="*/ 42 h 514"/>
              <a:gd name="T12" fmla="*/ 0 w 515"/>
              <a:gd name="T13" fmla="*/ 46 h 514"/>
              <a:gd name="T14" fmla="*/ 0 w 515"/>
              <a:gd name="T15" fmla="*/ 47 h 514"/>
              <a:gd name="T16" fmla="*/ 0 w 515"/>
              <a:gd name="T17" fmla="*/ 51 h 514"/>
              <a:gd name="T18" fmla="*/ 0 w 515"/>
              <a:gd name="T19" fmla="*/ 238 h 514"/>
              <a:gd name="T20" fmla="*/ 56 w 515"/>
              <a:gd name="T21" fmla="*/ 231 h 514"/>
              <a:gd name="T22" fmla="*/ 283 w 515"/>
              <a:gd name="T23" fmla="*/ 458 h 514"/>
              <a:gd name="T24" fmla="*/ 282 w 515"/>
              <a:gd name="T25" fmla="*/ 465 h 514"/>
              <a:gd name="T26" fmla="*/ 365 w 515"/>
              <a:gd name="T27" fmla="*/ 514 h 514"/>
              <a:gd name="T28" fmla="*/ 463 w 515"/>
              <a:gd name="T29" fmla="*/ 514 h 514"/>
              <a:gd name="T30" fmla="*/ 515 w 515"/>
              <a:gd name="T31" fmla="*/ 463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515" h="514">
                <a:moveTo>
                  <a:pt x="515" y="463"/>
                </a:moveTo>
                <a:cubicBezTo>
                  <a:pt x="515" y="51"/>
                  <a:pt x="515" y="51"/>
                  <a:pt x="515" y="51"/>
                </a:cubicBezTo>
                <a:cubicBezTo>
                  <a:pt x="515" y="23"/>
                  <a:pt x="492" y="0"/>
                  <a:pt x="463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26" y="0"/>
                  <a:pt x="5" y="18"/>
                  <a:pt x="1" y="42"/>
                </a:cubicBezTo>
                <a:cubicBezTo>
                  <a:pt x="1" y="42"/>
                  <a:pt x="1" y="42"/>
                  <a:pt x="0" y="42"/>
                </a:cubicBezTo>
                <a:cubicBezTo>
                  <a:pt x="0" y="44"/>
                  <a:pt x="0" y="45"/>
                  <a:pt x="0" y="46"/>
                </a:cubicBezTo>
                <a:cubicBezTo>
                  <a:pt x="0" y="46"/>
                  <a:pt x="0" y="47"/>
                  <a:pt x="0" y="47"/>
                </a:cubicBezTo>
                <a:cubicBezTo>
                  <a:pt x="0" y="48"/>
                  <a:pt x="0" y="50"/>
                  <a:pt x="0" y="51"/>
                </a:cubicBezTo>
                <a:cubicBezTo>
                  <a:pt x="0" y="238"/>
                  <a:pt x="0" y="238"/>
                  <a:pt x="0" y="238"/>
                </a:cubicBezTo>
                <a:cubicBezTo>
                  <a:pt x="18" y="233"/>
                  <a:pt x="36" y="231"/>
                  <a:pt x="56" y="231"/>
                </a:cubicBezTo>
                <a:cubicBezTo>
                  <a:pt x="181" y="231"/>
                  <a:pt x="283" y="332"/>
                  <a:pt x="283" y="458"/>
                </a:cubicBezTo>
                <a:cubicBezTo>
                  <a:pt x="283" y="460"/>
                  <a:pt x="282" y="463"/>
                  <a:pt x="282" y="465"/>
                </a:cubicBezTo>
                <a:cubicBezTo>
                  <a:pt x="314" y="475"/>
                  <a:pt x="343" y="492"/>
                  <a:pt x="365" y="514"/>
                </a:cubicBezTo>
                <a:cubicBezTo>
                  <a:pt x="463" y="514"/>
                  <a:pt x="463" y="514"/>
                  <a:pt x="463" y="514"/>
                </a:cubicBezTo>
                <a:cubicBezTo>
                  <a:pt x="492" y="514"/>
                  <a:pt x="515" y="491"/>
                  <a:pt x="515" y="46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>
            <a:off x="4778077" y="3425254"/>
            <a:ext cx="1152128" cy="1166075"/>
          </a:xfrm>
          <a:custGeom>
            <a:avLst/>
            <a:gdLst>
              <a:gd name="T0" fmla="*/ 247 w 515"/>
              <a:gd name="T1" fmla="*/ 462 h 514"/>
              <a:gd name="T2" fmla="*/ 245 w 515"/>
              <a:gd name="T3" fmla="*/ 438 h 514"/>
              <a:gd name="T4" fmla="*/ 383 w 515"/>
              <a:gd name="T5" fmla="*/ 300 h 514"/>
              <a:gd name="T6" fmla="*/ 458 w 515"/>
              <a:gd name="T7" fmla="*/ 322 h 514"/>
              <a:gd name="T8" fmla="*/ 515 w 515"/>
              <a:gd name="T9" fmla="*/ 268 h 514"/>
              <a:gd name="T10" fmla="*/ 515 w 515"/>
              <a:gd name="T11" fmla="*/ 51 h 514"/>
              <a:gd name="T12" fmla="*/ 464 w 515"/>
              <a:gd name="T13" fmla="*/ 0 h 514"/>
              <a:gd name="T14" fmla="*/ 52 w 515"/>
              <a:gd name="T15" fmla="*/ 0 h 514"/>
              <a:gd name="T16" fmla="*/ 1 w 515"/>
              <a:gd name="T17" fmla="*/ 42 h 514"/>
              <a:gd name="T18" fmla="*/ 1 w 515"/>
              <a:gd name="T19" fmla="*/ 42 h 514"/>
              <a:gd name="T20" fmla="*/ 0 w 515"/>
              <a:gd name="T21" fmla="*/ 46 h 514"/>
              <a:gd name="T22" fmla="*/ 0 w 515"/>
              <a:gd name="T23" fmla="*/ 47 h 514"/>
              <a:gd name="T24" fmla="*/ 0 w 515"/>
              <a:gd name="T25" fmla="*/ 51 h 514"/>
              <a:gd name="T26" fmla="*/ 0 w 515"/>
              <a:gd name="T27" fmla="*/ 463 h 514"/>
              <a:gd name="T28" fmla="*/ 0 w 515"/>
              <a:gd name="T29" fmla="*/ 467 h 514"/>
              <a:gd name="T30" fmla="*/ 0 w 515"/>
              <a:gd name="T31" fmla="*/ 468 h 514"/>
              <a:gd name="T32" fmla="*/ 1 w 515"/>
              <a:gd name="T33" fmla="*/ 472 h 514"/>
              <a:gd name="T34" fmla="*/ 1 w 515"/>
              <a:gd name="T35" fmla="*/ 472 h 514"/>
              <a:gd name="T36" fmla="*/ 52 w 515"/>
              <a:gd name="T37" fmla="*/ 514 h 514"/>
              <a:gd name="T38" fmla="*/ 151 w 515"/>
              <a:gd name="T39" fmla="*/ 514 h 514"/>
              <a:gd name="T40" fmla="*/ 247 w 515"/>
              <a:gd name="T41" fmla="*/ 462 h 5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5" h="514">
                <a:moveTo>
                  <a:pt x="247" y="462"/>
                </a:moveTo>
                <a:cubicBezTo>
                  <a:pt x="246" y="454"/>
                  <a:pt x="245" y="446"/>
                  <a:pt x="245" y="438"/>
                </a:cubicBezTo>
                <a:cubicBezTo>
                  <a:pt x="245" y="362"/>
                  <a:pt x="306" y="300"/>
                  <a:pt x="383" y="300"/>
                </a:cubicBezTo>
                <a:cubicBezTo>
                  <a:pt x="411" y="300"/>
                  <a:pt x="436" y="308"/>
                  <a:pt x="458" y="322"/>
                </a:cubicBezTo>
                <a:cubicBezTo>
                  <a:pt x="474" y="301"/>
                  <a:pt x="493" y="283"/>
                  <a:pt x="515" y="268"/>
                </a:cubicBezTo>
                <a:cubicBezTo>
                  <a:pt x="515" y="51"/>
                  <a:pt x="515" y="51"/>
                  <a:pt x="515" y="51"/>
                </a:cubicBezTo>
                <a:cubicBezTo>
                  <a:pt x="515" y="23"/>
                  <a:pt x="492" y="0"/>
                  <a:pt x="464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26" y="0"/>
                  <a:pt x="5" y="18"/>
                  <a:pt x="1" y="42"/>
                </a:cubicBezTo>
                <a:cubicBezTo>
                  <a:pt x="1" y="42"/>
                  <a:pt x="1" y="42"/>
                  <a:pt x="1" y="42"/>
                </a:cubicBezTo>
                <a:cubicBezTo>
                  <a:pt x="1" y="44"/>
                  <a:pt x="1" y="45"/>
                  <a:pt x="0" y="46"/>
                </a:cubicBezTo>
                <a:cubicBezTo>
                  <a:pt x="0" y="46"/>
                  <a:pt x="0" y="47"/>
                  <a:pt x="0" y="47"/>
                </a:cubicBezTo>
                <a:cubicBezTo>
                  <a:pt x="0" y="48"/>
                  <a:pt x="0" y="50"/>
                  <a:pt x="0" y="51"/>
                </a:cubicBezTo>
                <a:cubicBezTo>
                  <a:pt x="0" y="463"/>
                  <a:pt x="0" y="463"/>
                  <a:pt x="0" y="463"/>
                </a:cubicBezTo>
                <a:cubicBezTo>
                  <a:pt x="0" y="464"/>
                  <a:pt x="0" y="466"/>
                  <a:pt x="0" y="467"/>
                </a:cubicBezTo>
                <a:cubicBezTo>
                  <a:pt x="0" y="467"/>
                  <a:pt x="0" y="468"/>
                  <a:pt x="0" y="468"/>
                </a:cubicBezTo>
                <a:cubicBezTo>
                  <a:pt x="1" y="469"/>
                  <a:pt x="1" y="470"/>
                  <a:pt x="1" y="472"/>
                </a:cubicBezTo>
                <a:cubicBezTo>
                  <a:pt x="1" y="472"/>
                  <a:pt x="1" y="472"/>
                  <a:pt x="1" y="472"/>
                </a:cubicBezTo>
                <a:cubicBezTo>
                  <a:pt x="5" y="496"/>
                  <a:pt x="26" y="514"/>
                  <a:pt x="52" y="514"/>
                </a:cubicBezTo>
                <a:cubicBezTo>
                  <a:pt x="151" y="514"/>
                  <a:pt x="151" y="514"/>
                  <a:pt x="151" y="514"/>
                </a:cubicBezTo>
                <a:cubicBezTo>
                  <a:pt x="176" y="488"/>
                  <a:pt x="209" y="470"/>
                  <a:pt x="247" y="4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Freeform 13"/>
          <p:cNvSpPr>
            <a:spLocks/>
          </p:cNvSpPr>
          <p:nvPr/>
        </p:nvSpPr>
        <p:spPr bwMode="auto">
          <a:xfrm>
            <a:off x="6048367" y="4729974"/>
            <a:ext cx="914136" cy="522689"/>
          </a:xfrm>
          <a:custGeom>
            <a:avLst/>
            <a:gdLst>
              <a:gd name="T0" fmla="*/ 1 w 411"/>
              <a:gd name="T1" fmla="*/ 42 h 221"/>
              <a:gd name="T2" fmla="*/ 0 w 411"/>
              <a:gd name="T3" fmla="*/ 43 h 221"/>
              <a:gd name="T4" fmla="*/ 0 w 411"/>
              <a:gd name="T5" fmla="*/ 46 h 221"/>
              <a:gd name="T6" fmla="*/ 0 w 411"/>
              <a:gd name="T7" fmla="*/ 47 h 221"/>
              <a:gd name="T8" fmla="*/ 0 w 411"/>
              <a:gd name="T9" fmla="*/ 51 h 221"/>
              <a:gd name="T10" fmla="*/ 0 w 411"/>
              <a:gd name="T11" fmla="*/ 221 h 221"/>
              <a:gd name="T12" fmla="*/ 233 w 411"/>
              <a:gd name="T13" fmla="*/ 221 h 221"/>
              <a:gd name="T14" fmla="*/ 411 w 411"/>
              <a:gd name="T15" fmla="*/ 50 h 221"/>
              <a:gd name="T16" fmla="*/ 404 w 411"/>
              <a:gd name="T17" fmla="*/ 0 h 221"/>
              <a:gd name="T18" fmla="*/ 51 w 411"/>
              <a:gd name="T19" fmla="*/ 0 h 221"/>
              <a:gd name="T20" fmla="*/ 1 w 411"/>
              <a:gd name="T21" fmla="*/ 42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11" h="221">
                <a:moveTo>
                  <a:pt x="1" y="42"/>
                </a:moveTo>
                <a:cubicBezTo>
                  <a:pt x="1" y="42"/>
                  <a:pt x="1" y="42"/>
                  <a:pt x="0" y="43"/>
                </a:cubicBezTo>
                <a:cubicBezTo>
                  <a:pt x="0" y="44"/>
                  <a:pt x="0" y="45"/>
                  <a:pt x="0" y="46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48"/>
                  <a:pt x="0" y="50"/>
                  <a:pt x="0" y="51"/>
                </a:cubicBezTo>
                <a:cubicBezTo>
                  <a:pt x="0" y="221"/>
                  <a:pt x="0" y="221"/>
                  <a:pt x="0" y="221"/>
                </a:cubicBezTo>
                <a:cubicBezTo>
                  <a:pt x="101" y="221"/>
                  <a:pt x="196" y="221"/>
                  <a:pt x="233" y="221"/>
                </a:cubicBezTo>
                <a:cubicBezTo>
                  <a:pt x="332" y="221"/>
                  <a:pt x="411" y="148"/>
                  <a:pt x="411" y="50"/>
                </a:cubicBezTo>
                <a:cubicBezTo>
                  <a:pt x="411" y="32"/>
                  <a:pt x="409" y="15"/>
                  <a:pt x="404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26" y="0"/>
                  <a:pt x="5" y="18"/>
                  <a:pt x="1" y="4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5111601" y="4040537"/>
            <a:ext cx="818604" cy="552446"/>
          </a:xfrm>
          <a:custGeom>
            <a:avLst/>
            <a:gdLst>
              <a:gd name="T0" fmla="*/ 364 w 364"/>
              <a:gd name="T1" fmla="*/ 195 h 246"/>
              <a:gd name="T2" fmla="*/ 364 w 364"/>
              <a:gd name="T3" fmla="*/ 0 h 246"/>
              <a:gd name="T4" fmla="*/ 307 w 364"/>
              <a:gd name="T5" fmla="*/ 54 h 246"/>
              <a:gd name="T6" fmla="*/ 232 w 364"/>
              <a:gd name="T7" fmla="*/ 32 h 246"/>
              <a:gd name="T8" fmla="*/ 94 w 364"/>
              <a:gd name="T9" fmla="*/ 170 h 246"/>
              <a:gd name="T10" fmla="*/ 96 w 364"/>
              <a:gd name="T11" fmla="*/ 194 h 246"/>
              <a:gd name="T12" fmla="*/ 0 w 364"/>
              <a:gd name="T13" fmla="*/ 246 h 246"/>
              <a:gd name="T14" fmla="*/ 313 w 364"/>
              <a:gd name="T15" fmla="*/ 246 h 246"/>
              <a:gd name="T16" fmla="*/ 364 w 364"/>
              <a:gd name="T17" fmla="*/ 195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4" h="246">
                <a:moveTo>
                  <a:pt x="364" y="195"/>
                </a:moveTo>
                <a:cubicBezTo>
                  <a:pt x="364" y="0"/>
                  <a:pt x="364" y="0"/>
                  <a:pt x="364" y="0"/>
                </a:cubicBezTo>
                <a:cubicBezTo>
                  <a:pt x="342" y="15"/>
                  <a:pt x="323" y="33"/>
                  <a:pt x="307" y="54"/>
                </a:cubicBezTo>
                <a:cubicBezTo>
                  <a:pt x="285" y="40"/>
                  <a:pt x="260" y="32"/>
                  <a:pt x="232" y="32"/>
                </a:cubicBezTo>
                <a:cubicBezTo>
                  <a:pt x="155" y="32"/>
                  <a:pt x="94" y="94"/>
                  <a:pt x="94" y="170"/>
                </a:cubicBezTo>
                <a:cubicBezTo>
                  <a:pt x="94" y="178"/>
                  <a:pt x="95" y="186"/>
                  <a:pt x="96" y="194"/>
                </a:cubicBezTo>
                <a:cubicBezTo>
                  <a:pt x="58" y="202"/>
                  <a:pt x="25" y="220"/>
                  <a:pt x="0" y="246"/>
                </a:cubicBezTo>
                <a:cubicBezTo>
                  <a:pt x="313" y="246"/>
                  <a:pt x="313" y="246"/>
                  <a:pt x="313" y="246"/>
                </a:cubicBezTo>
                <a:cubicBezTo>
                  <a:pt x="341" y="246"/>
                  <a:pt x="364" y="223"/>
                  <a:pt x="364" y="195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6074222" y="3957524"/>
            <a:ext cx="792087" cy="633805"/>
          </a:xfrm>
          <a:custGeom>
            <a:avLst/>
            <a:gdLst>
              <a:gd name="T0" fmla="*/ 283 w 365"/>
              <a:gd name="T1" fmla="*/ 227 h 283"/>
              <a:gd name="T2" fmla="*/ 56 w 365"/>
              <a:gd name="T3" fmla="*/ 0 h 283"/>
              <a:gd name="T4" fmla="*/ 0 w 365"/>
              <a:gd name="T5" fmla="*/ 7 h 283"/>
              <a:gd name="T6" fmla="*/ 0 w 365"/>
              <a:gd name="T7" fmla="*/ 232 h 283"/>
              <a:gd name="T8" fmla="*/ 0 w 365"/>
              <a:gd name="T9" fmla="*/ 236 h 283"/>
              <a:gd name="T10" fmla="*/ 0 w 365"/>
              <a:gd name="T11" fmla="*/ 237 h 283"/>
              <a:gd name="T12" fmla="*/ 0 w 365"/>
              <a:gd name="T13" fmla="*/ 241 h 283"/>
              <a:gd name="T14" fmla="*/ 1 w 365"/>
              <a:gd name="T15" fmla="*/ 241 h 283"/>
              <a:gd name="T16" fmla="*/ 51 w 365"/>
              <a:gd name="T17" fmla="*/ 283 h 283"/>
              <a:gd name="T18" fmla="*/ 365 w 365"/>
              <a:gd name="T19" fmla="*/ 283 h 283"/>
              <a:gd name="T20" fmla="*/ 282 w 365"/>
              <a:gd name="T21" fmla="*/ 234 h 283"/>
              <a:gd name="T22" fmla="*/ 283 w 365"/>
              <a:gd name="T23" fmla="*/ 227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5" h="283">
                <a:moveTo>
                  <a:pt x="283" y="227"/>
                </a:moveTo>
                <a:cubicBezTo>
                  <a:pt x="283" y="101"/>
                  <a:pt x="181" y="0"/>
                  <a:pt x="56" y="0"/>
                </a:cubicBezTo>
                <a:cubicBezTo>
                  <a:pt x="36" y="0"/>
                  <a:pt x="18" y="2"/>
                  <a:pt x="0" y="7"/>
                </a:cubicBezTo>
                <a:cubicBezTo>
                  <a:pt x="0" y="232"/>
                  <a:pt x="0" y="232"/>
                  <a:pt x="0" y="232"/>
                </a:cubicBezTo>
                <a:cubicBezTo>
                  <a:pt x="0" y="233"/>
                  <a:pt x="0" y="235"/>
                  <a:pt x="0" y="236"/>
                </a:cubicBezTo>
                <a:cubicBezTo>
                  <a:pt x="0" y="236"/>
                  <a:pt x="0" y="237"/>
                  <a:pt x="0" y="237"/>
                </a:cubicBezTo>
                <a:cubicBezTo>
                  <a:pt x="0" y="238"/>
                  <a:pt x="0" y="239"/>
                  <a:pt x="0" y="241"/>
                </a:cubicBezTo>
                <a:cubicBezTo>
                  <a:pt x="1" y="241"/>
                  <a:pt x="1" y="241"/>
                  <a:pt x="1" y="241"/>
                </a:cubicBezTo>
                <a:cubicBezTo>
                  <a:pt x="5" y="265"/>
                  <a:pt x="26" y="283"/>
                  <a:pt x="51" y="283"/>
                </a:cubicBezTo>
                <a:cubicBezTo>
                  <a:pt x="365" y="283"/>
                  <a:pt x="365" y="283"/>
                  <a:pt x="365" y="283"/>
                </a:cubicBezTo>
                <a:cubicBezTo>
                  <a:pt x="343" y="261"/>
                  <a:pt x="314" y="244"/>
                  <a:pt x="282" y="234"/>
                </a:cubicBezTo>
                <a:cubicBezTo>
                  <a:pt x="282" y="232"/>
                  <a:pt x="283" y="229"/>
                  <a:pt x="283" y="227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994101" y="4735666"/>
            <a:ext cx="936104" cy="516997"/>
          </a:xfrm>
          <a:custGeom>
            <a:avLst/>
            <a:gdLst>
              <a:gd name="T0" fmla="*/ 358 w 409"/>
              <a:gd name="T1" fmla="*/ 0 h 221"/>
              <a:gd name="T2" fmla="*/ 8 w 409"/>
              <a:gd name="T3" fmla="*/ 0 h 221"/>
              <a:gd name="T4" fmla="*/ 0 w 409"/>
              <a:gd name="T5" fmla="*/ 50 h 221"/>
              <a:gd name="T6" fmla="*/ 178 w 409"/>
              <a:gd name="T7" fmla="*/ 221 h 221"/>
              <a:gd name="T8" fmla="*/ 409 w 409"/>
              <a:gd name="T9" fmla="*/ 221 h 221"/>
              <a:gd name="T10" fmla="*/ 409 w 409"/>
              <a:gd name="T11" fmla="*/ 51 h 221"/>
              <a:gd name="T12" fmla="*/ 358 w 409"/>
              <a:gd name="T13" fmla="*/ 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09" h="221">
                <a:moveTo>
                  <a:pt x="358" y="0"/>
                </a:moveTo>
                <a:cubicBezTo>
                  <a:pt x="8" y="0"/>
                  <a:pt x="8" y="0"/>
                  <a:pt x="8" y="0"/>
                </a:cubicBezTo>
                <a:cubicBezTo>
                  <a:pt x="3" y="15"/>
                  <a:pt x="0" y="32"/>
                  <a:pt x="0" y="50"/>
                </a:cubicBezTo>
                <a:cubicBezTo>
                  <a:pt x="0" y="148"/>
                  <a:pt x="80" y="221"/>
                  <a:pt x="178" y="221"/>
                </a:cubicBezTo>
                <a:cubicBezTo>
                  <a:pt x="221" y="221"/>
                  <a:pt x="313" y="221"/>
                  <a:pt x="409" y="221"/>
                </a:cubicBezTo>
                <a:cubicBezTo>
                  <a:pt x="409" y="51"/>
                  <a:pt x="409" y="51"/>
                  <a:pt x="409" y="51"/>
                </a:cubicBezTo>
                <a:cubicBezTo>
                  <a:pt x="409" y="23"/>
                  <a:pt x="386" y="0"/>
                  <a:pt x="358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6371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32742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9113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65484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3185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98226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64597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730969" algn="l" defTabSz="932742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0322693" y="3463273"/>
            <a:ext cx="919522" cy="89808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0394701" y="4649390"/>
            <a:ext cx="838572" cy="1204104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37" y="3506572"/>
            <a:ext cx="899994" cy="899994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637" y="4673667"/>
            <a:ext cx="899994" cy="890690"/>
          </a:xfrm>
          <a:prstGeom prst="rect">
            <a:avLst/>
          </a:prstGeom>
        </p:spPr>
      </p:pic>
      <p:sp>
        <p:nvSpPr>
          <p:cNvPr id="22" name="Rounded Rectangle 21"/>
          <p:cNvSpPr/>
          <p:nvPr/>
        </p:nvSpPr>
        <p:spPr bwMode="auto">
          <a:xfrm>
            <a:off x="601613" y="3317864"/>
            <a:ext cx="2472458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ounded Rectangle 22"/>
          <p:cNvSpPr/>
          <p:nvPr/>
        </p:nvSpPr>
        <p:spPr bwMode="auto">
          <a:xfrm>
            <a:off x="4454405" y="3317864"/>
            <a:ext cx="3059976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9603068" y="3317864"/>
            <a:ext cx="2447817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Right Arrow 24"/>
          <p:cNvSpPr/>
          <p:nvPr/>
        </p:nvSpPr>
        <p:spPr bwMode="auto">
          <a:xfrm>
            <a:off x="3242114" y="4634275"/>
            <a:ext cx="1031907" cy="411951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Right Arrow 25"/>
          <p:cNvSpPr/>
          <p:nvPr/>
        </p:nvSpPr>
        <p:spPr bwMode="auto">
          <a:xfrm rot="10800000">
            <a:off x="7761065" y="4625725"/>
            <a:ext cx="1625561" cy="411951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028293" y="4908270"/>
            <a:ext cx="11017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Envoi</a:t>
            </a:r>
            <a:endParaRPr lang="fr-FR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658397" y="4908270"/>
            <a:ext cx="191623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Consomme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990212" y="5821726"/>
            <a:ext cx="162762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Appareils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405840" y="5815165"/>
            <a:ext cx="1172437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Cloud</a:t>
            </a:r>
            <a:endParaRPr lang="fr-FR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860796" y="5821726"/>
            <a:ext cx="2046073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Applications</a:t>
            </a:r>
            <a:endParaRPr lang="fr-FR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0313751" y="3433306"/>
            <a:ext cx="919522" cy="898085"/>
          </a:xfrm>
          <a:prstGeom prst="rect">
            <a:avLst/>
          </a:prstGeom>
        </p:spPr>
      </p:pic>
      <p:sp>
        <p:nvSpPr>
          <p:cNvPr id="33" name="Rounded Rectangle 32"/>
          <p:cNvSpPr/>
          <p:nvPr/>
        </p:nvSpPr>
        <p:spPr bwMode="auto">
          <a:xfrm>
            <a:off x="9594126" y="3287897"/>
            <a:ext cx="2447817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266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Problématique</a:t>
            </a:r>
            <a:endParaRPr lang="fr-F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38" y="1545620"/>
            <a:ext cx="11807825" cy="4895329"/>
          </a:xfrm>
        </p:spPr>
        <p:txBody>
          <a:bodyPr/>
          <a:lstStyle/>
          <a:p>
            <a:r>
              <a:rPr lang="fr-FR" dirty="0" smtClean="0"/>
              <a:t>La volumétrie</a:t>
            </a:r>
          </a:p>
          <a:p>
            <a:r>
              <a:rPr lang="fr-FR" dirty="0" smtClean="0"/>
              <a:t>Les exigences utilisateurs :</a:t>
            </a:r>
            <a:r>
              <a:rPr lang="en-US" dirty="0"/>
              <a:t> </a:t>
            </a:r>
            <a:r>
              <a:rPr lang="fr-FR" dirty="0" smtClean="0"/>
              <a:t>temps réel &amp; exploitation</a:t>
            </a:r>
          </a:p>
          <a:p>
            <a:pPr lvl="1"/>
            <a:r>
              <a:rPr lang="fr-FR" dirty="0" smtClean="0"/>
              <a:t>Exemple : la domotique</a:t>
            </a:r>
          </a:p>
          <a:p>
            <a:pPr lvl="2"/>
            <a:r>
              <a:rPr lang="fr-FR" dirty="0" smtClean="0"/>
              <a:t>Des dizaines d’appareils pour une maison</a:t>
            </a:r>
          </a:p>
          <a:p>
            <a:pPr lvl="2"/>
            <a:r>
              <a:rPr lang="fr-FR" dirty="0" smtClean="0"/>
              <a:t>N mesures / heure, voire minutes</a:t>
            </a:r>
          </a:p>
          <a:p>
            <a:pPr lvl="2"/>
            <a:r>
              <a:rPr lang="fr-FR" dirty="0" smtClean="0"/>
              <a:t>Visualisation de la consommation en cours</a:t>
            </a:r>
          </a:p>
          <a:p>
            <a:pPr lvl="2"/>
            <a:r>
              <a:rPr lang="fr-FR" dirty="0" smtClean="0"/>
              <a:t>Tendance de la consommation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30" name="Rounded Rectangle 29"/>
          <p:cNvSpPr/>
          <p:nvPr/>
        </p:nvSpPr>
        <p:spPr bwMode="auto">
          <a:xfrm>
            <a:off x="6434261" y="3317864"/>
            <a:ext cx="2664296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4" name="Rounded Rectangle 33"/>
          <p:cNvSpPr/>
          <p:nvPr/>
        </p:nvSpPr>
        <p:spPr bwMode="auto">
          <a:xfrm>
            <a:off x="9245334" y="3317864"/>
            <a:ext cx="2661535" cy="3059718"/>
          </a:xfrm>
          <a:prstGeom prst="roundRect">
            <a:avLst/>
          </a:prstGeom>
          <a:noFill/>
          <a:ln>
            <a:solidFill>
              <a:srgbClr val="50505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615" y="3695936"/>
            <a:ext cx="671742" cy="671742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03" y="3695936"/>
            <a:ext cx="671742" cy="67174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285" y="4479762"/>
            <a:ext cx="671742" cy="67174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703" y="4457325"/>
            <a:ext cx="671742" cy="6717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1015" y="3695936"/>
            <a:ext cx="641518" cy="667739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4461" y="4457325"/>
            <a:ext cx="641518" cy="667739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5669" y="5260838"/>
            <a:ext cx="684696" cy="684696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2373" y="5255337"/>
            <a:ext cx="587705" cy="587705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6624" y="5237731"/>
            <a:ext cx="637917" cy="637917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00653" y="3599261"/>
            <a:ext cx="2362200" cy="116205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530605" y="4761311"/>
            <a:ext cx="2184776" cy="140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966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fr-FR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74638" y="1545620"/>
            <a:ext cx="11807825" cy="4895329"/>
          </a:xfrm>
        </p:spPr>
        <p:txBody>
          <a:bodyPr/>
          <a:lstStyle/>
          <a:p>
            <a:r>
              <a:rPr lang="fr-FR" dirty="0" smtClean="0"/>
              <a:t>Architecture de traitement de données</a:t>
            </a:r>
          </a:p>
          <a:p>
            <a:r>
              <a:rPr lang="fr-FR" dirty="0" smtClean="0"/>
              <a:t>Générique</a:t>
            </a:r>
          </a:p>
          <a:p>
            <a:r>
              <a:rPr lang="fr-FR" dirty="0" smtClean="0"/>
              <a:t>Haute </a:t>
            </a:r>
            <a:r>
              <a:rPr lang="fr-FR" dirty="0" err="1" smtClean="0"/>
              <a:t>scalabilité</a:t>
            </a:r>
            <a:endParaRPr lang="fr-FR" dirty="0" smtClean="0"/>
          </a:p>
          <a:p>
            <a:r>
              <a:rPr lang="fr-FR" dirty="0" smtClean="0"/>
              <a:t>Tolérance aux pannes</a:t>
            </a:r>
          </a:p>
          <a:p>
            <a:endParaRPr lang="fr-FR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</p:spTree>
    <p:extLst>
      <p:ext uri="{BB962C8B-B14F-4D97-AF65-F5344CB8AC3E}">
        <p14:creationId xmlns:p14="http://schemas.microsoft.com/office/powerpoint/2010/main" val="40199709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Lambda Architecture</a:t>
            </a:r>
            <a:endParaRPr lang="fr-FR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88" y="3281238"/>
            <a:ext cx="902495" cy="902495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 bwMode="auto">
          <a:xfrm>
            <a:off x="1465709" y="3560592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789" y="3382926"/>
            <a:ext cx="780290" cy="780290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 bwMode="auto">
          <a:xfrm rot="2590289">
            <a:off x="3005639" y="4031775"/>
            <a:ext cx="1125073" cy="48463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Right Arrow 10"/>
          <p:cNvSpPr/>
          <p:nvPr/>
        </p:nvSpPr>
        <p:spPr bwMode="auto">
          <a:xfrm rot="19483270">
            <a:off x="3078378" y="3183330"/>
            <a:ext cx="1018873" cy="48463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4143645" y="1409028"/>
            <a:ext cx="2042312" cy="291122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Couche</a:t>
            </a:r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/>
            </a:r>
            <a:b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ea typeface="Segoe UI" pitchFamily="34" charset="0"/>
                <a:cs typeface="Segoe UI" pitchFamily="34" charset="0"/>
              </a:rPr>
              <a:t>Batch</a:t>
            </a:r>
            <a:endParaRPr lang="fr-FR" sz="2400" dirty="0" smtClean="0">
              <a:solidFill>
                <a:schemeClr val="bg1">
                  <a:lumMod val="50000"/>
                </a:schemeClr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4170271" y="4835693"/>
            <a:ext cx="5192613" cy="161640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solidFill>
                  <a:schemeClr val="tx1">
                    <a:lumMod val="75000"/>
                  </a:schemeClr>
                </a:solidFill>
                <a:ea typeface="Segoe UI" pitchFamily="34" charset="0"/>
                <a:cs typeface="Segoe UI" pitchFamily="34" charset="0"/>
              </a:rPr>
              <a:t>Couche temps </a:t>
            </a:r>
            <a:r>
              <a:rPr lang="en-US" sz="2400" dirty="0" err="1" smtClean="0">
                <a:solidFill>
                  <a:schemeClr val="tx1">
                    <a:lumMod val="75000"/>
                  </a:schemeClr>
                </a:solidFill>
                <a:ea typeface="Segoe UI" pitchFamily="34" charset="0"/>
                <a:cs typeface="Segoe UI" pitchFamily="34" charset="0"/>
              </a:rPr>
              <a:t>réel</a:t>
            </a:r>
            <a:endParaRPr lang="fr-FR" sz="2400" dirty="0" smtClean="0">
              <a:solidFill>
                <a:schemeClr val="tx1">
                  <a:lumMod val="75000"/>
                </a:schemeClr>
              </a:soli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0829660" y="4985606"/>
            <a:ext cx="798144" cy="120410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10791136" y="2328037"/>
            <a:ext cx="875191" cy="898085"/>
          </a:xfrm>
          <a:prstGeom prst="rect">
            <a:avLst/>
          </a:prstGeom>
        </p:spPr>
      </p:pic>
      <p:sp>
        <p:nvSpPr>
          <p:cNvPr id="17" name="Right Arrow 16"/>
          <p:cNvSpPr/>
          <p:nvPr/>
        </p:nvSpPr>
        <p:spPr bwMode="auto">
          <a:xfrm rot="10800000">
            <a:off x="9822753" y="2564601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8" name="Right Arrow 17"/>
          <p:cNvSpPr/>
          <p:nvPr/>
        </p:nvSpPr>
        <p:spPr bwMode="auto">
          <a:xfrm rot="10800000">
            <a:off x="9820126" y="5375178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Rounded Rectangle 18"/>
          <p:cNvSpPr/>
          <p:nvPr/>
        </p:nvSpPr>
        <p:spPr bwMode="auto">
          <a:xfrm>
            <a:off x="7544430" y="1383152"/>
            <a:ext cx="1888232" cy="291122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20000"/>
                <a:lumOff val="80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0" name="Right Arrow 19"/>
          <p:cNvSpPr/>
          <p:nvPr/>
        </p:nvSpPr>
        <p:spPr bwMode="auto">
          <a:xfrm>
            <a:off x="6362253" y="2564601"/>
            <a:ext cx="792088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586389" y="1553046"/>
            <a:ext cx="1656184" cy="960263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Couche Service</a:t>
            </a:r>
            <a:endParaRPr lang="fr-FR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077" y="2445832"/>
            <a:ext cx="780290" cy="78029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7977" y="2513309"/>
            <a:ext cx="540500" cy="54050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152" y="5587658"/>
            <a:ext cx="780290" cy="78029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454" y="3301032"/>
            <a:ext cx="780290" cy="780290"/>
          </a:xfrm>
          <a:prstGeom prst="rect">
            <a:avLst/>
          </a:prstGeom>
        </p:spPr>
      </p:pic>
      <p:sp>
        <p:nvSpPr>
          <p:cNvPr id="24" name="Right Arrow 10"/>
          <p:cNvSpPr/>
          <p:nvPr/>
        </p:nvSpPr>
        <p:spPr bwMode="auto">
          <a:xfrm rot="16200000">
            <a:off x="8233771" y="4482370"/>
            <a:ext cx="364451" cy="219055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413" y="3425646"/>
            <a:ext cx="460674" cy="46067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837" y="2489150"/>
            <a:ext cx="543728" cy="543728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126" y="3399871"/>
            <a:ext cx="529439" cy="5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4624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Event Hubs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smtClean="0"/>
              <a:t>Composant de Service Bus</a:t>
            </a:r>
          </a:p>
          <a:p>
            <a:r>
              <a:rPr lang="fr-FR" dirty="0" smtClean="0"/>
              <a:t>Conçu pour ingérer une forte volumétrie de données</a:t>
            </a:r>
          </a:p>
          <a:p>
            <a:pPr marL="540000" lvl="1"/>
            <a:r>
              <a:rPr lang="fr-FR" dirty="0" smtClean="0"/>
              <a:t>Entrée : 1Mo / seconde, 1000 </a:t>
            </a:r>
            <a:r>
              <a:rPr lang="fr-FR" dirty="0" err="1" smtClean="0"/>
              <a:t>events</a:t>
            </a:r>
            <a:r>
              <a:rPr lang="fr-FR" dirty="0" smtClean="0"/>
              <a:t> / seconde</a:t>
            </a:r>
            <a:br>
              <a:rPr lang="fr-FR" dirty="0" smtClean="0"/>
            </a:br>
            <a:r>
              <a:rPr lang="fr-FR" dirty="0" smtClean="0"/>
              <a:t>Sortie : 2 Mo /seconde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 smtClean="0"/>
              <a:t>Collectons les données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05" y="3753796"/>
            <a:ext cx="4394572" cy="272463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583" y="4361358"/>
            <a:ext cx="5714286" cy="11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55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Temps réel : Stream </a:t>
            </a:r>
            <a:r>
              <a:rPr lang="fr-FR" dirty="0" err="1" smtClean="0"/>
              <a:t>Analytics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274638" y="1554261"/>
            <a:ext cx="11807825" cy="2663081"/>
          </a:xfrm>
        </p:spPr>
        <p:txBody>
          <a:bodyPr/>
          <a:lstStyle/>
          <a:p>
            <a:r>
              <a:rPr lang="fr-FR" dirty="0" smtClean="0"/>
              <a:t>Connecté à un flux de données</a:t>
            </a:r>
            <a:endParaRPr lang="fr-FR" dirty="0"/>
          </a:p>
          <a:p>
            <a:pPr marL="540000" lvl="1"/>
            <a:r>
              <a:rPr lang="fr-FR" dirty="0" smtClean="0"/>
              <a:t>Event Hubs, Blobs</a:t>
            </a:r>
          </a:p>
          <a:p>
            <a:r>
              <a:rPr lang="fr-FR" dirty="0" smtClean="0"/>
              <a:t>Traitement complexe de données en temps réel</a:t>
            </a:r>
          </a:p>
          <a:p>
            <a:r>
              <a:rPr lang="fr-FR" dirty="0" smtClean="0"/>
              <a:t>« Jobs SQL »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0000">
                <a:tint val="45000"/>
                <a:satMod val="400000"/>
              </a:srgbClr>
            </a:duotone>
            <a:lum bright="-40000" contrast="-40000"/>
          </a:blip>
          <a:stretch>
            <a:fillRect/>
          </a:stretch>
        </p:blipFill>
        <p:spPr>
          <a:xfrm>
            <a:off x="745629" y="4721398"/>
            <a:ext cx="652865" cy="937447"/>
          </a:xfrm>
          <a:prstGeom prst="rect">
            <a:avLst/>
          </a:prstGeom>
        </p:spPr>
      </p:pic>
      <p:sp>
        <p:nvSpPr>
          <p:cNvPr id="9" name="Right Arrow 2"/>
          <p:cNvSpPr/>
          <p:nvPr/>
        </p:nvSpPr>
        <p:spPr bwMode="auto">
          <a:xfrm>
            <a:off x="1790250" y="4954482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101" y="4776817"/>
            <a:ext cx="780290" cy="780290"/>
          </a:xfrm>
          <a:prstGeom prst="rect">
            <a:avLst/>
          </a:prstGeom>
        </p:spPr>
      </p:pic>
      <p:sp>
        <p:nvSpPr>
          <p:cNvPr id="11" name="Right Arrow 2"/>
          <p:cNvSpPr/>
          <p:nvPr/>
        </p:nvSpPr>
        <p:spPr bwMode="auto">
          <a:xfrm>
            <a:off x="3900170" y="4954481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2" name="Image 11"/>
          <p:cNvPicPr>
            <a:picLocks noChangeAspect="1"/>
          </p:cNvPicPr>
          <p:nvPr/>
        </p:nvPicPr>
        <p:blipFill>
          <a:blip r:embed="rId6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077" y="4721398"/>
            <a:ext cx="894085" cy="894085"/>
          </a:xfrm>
          <a:prstGeom prst="rect">
            <a:avLst/>
          </a:prstGeom>
        </p:spPr>
      </p:pic>
      <p:sp>
        <p:nvSpPr>
          <p:cNvPr id="13" name="Right Arrow 10"/>
          <p:cNvSpPr/>
          <p:nvPr/>
        </p:nvSpPr>
        <p:spPr bwMode="auto">
          <a:xfrm rot="19483270">
            <a:off x="5811376" y="4502478"/>
            <a:ext cx="776893" cy="48463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" name="Right Arrow 9"/>
          <p:cNvSpPr/>
          <p:nvPr/>
        </p:nvSpPr>
        <p:spPr bwMode="auto">
          <a:xfrm rot="2590289">
            <a:off x="5778269" y="5379549"/>
            <a:ext cx="813180" cy="484632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4341" y="5445475"/>
            <a:ext cx="780290" cy="78029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8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339" y="3785294"/>
            <a:ext cx="780290" cy="780290"/>
          </a:xfrm>
          <a:prstGeom prst="rect">
            <a:avLst/>
          </a:prstGeom>
        </p:spPr>
      </p:pic>
      <p:cxnSp>
        <p:nvCxnSpPr>
          <p:cNvPr id="19" name="Connecteur droit 18"/>
          <p:cNvCxnSpPr/>
          <p:nvPr/>
        </p:nvCxnSpPr>
        <p:spPr>
          <a:xfrm>
            <a:off x="7010325" y="5166959"/>
            <a:ext cx="3312368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ight Arrow 2"/>
          <p:cNvSpPr/>
          <p:nvPr/>
        </p:nvSpPr>
        <p:spPr bwMode="auto">
          <a:xfrm>
            <a:off x="8234461" y="5585494"/>
            <a:ext cx="34824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2" name="Image 21"/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4541" y="5426622"/>
            <a:ext cx="780290" cy="780290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2603" y="5369470"/>
            <a:ext cx="780290" cy="780290"/>
          </a:xfrm>
          <a:prstGeom prst="rect">
            <a:avLst/>
          </a:prstGeom>
        </p:spPr>
      </p:pic>
      <p:sp>
        <p:nvSpPr>
          <p:cNvPr id="24" name="Right Arrow 17"/>
          <p:cNvSpPr/>
          <p:nvPr/>
        </p:nvSpPr>
        <p:spPr bwMode="auto">
          <a:xfrm rot="10800000">
            <a:off x="10538717" y="5585494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2603" y="3785294"/>
            <a:ext cx="780290" cy="780290"/>
          </a:xfrm>
          <a:prstGeom prst="rect">
            <a:avLst/>
          </a:prstGeom>
        </p:spPr>
      </p:pic>
      <p:sp>
        <p:nvSpPr>
          <p:cNvPr id="26" name="Right Arrow 17"/>
          <p:cNvSpPr/>
          <p:nvPr/>
        </p:nvSpPr>
        <p:spPr bwMode="auto">
          <a:xfrm rot="10800000">
            <a:off x="10538717" y="4008407"/>
            <a:ext cx="648072" cy="424959"/>
          </a:xfrm>
          <a:prstGeom prst="right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11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147" y="3785479"/>
            <a:ext cx="780290" cy="780290"/>
          </a:xfrm>
          <a:prstGeom prst="rect">
            <a:avLst/>
          </a:prstGeom>
        </p:spPr>
      </p:pic>
      <p:sp>
        <p:nvSpPr>
          <p:cNvPr id="28" name="ZoneTexte 27"/>
          <p:cNvSpPr txBox="1"/>
          <p:nvPr/>
        </p:nvSpPr>
        <p:spPr>
          <a:xfrm>
            <a:off x="2473620" y="5465688"/>
            <a:ext cx="1416350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Event Hub</a:t>
            </a:r>
          </a:p>
        </p:txBody>
      </p:sp>
      <p:sp>
        <p:nvSpPr>
          <p:cNvPr id="29" name="ZoneTexte 28"/>
          <p:cNvSpPr txBox="1"/>
          <p:nvPr/>
        </p:nvSpPr>
        <p:spPr>
          <a:xfrm>
            <a:off x="4612515" y="5412848"/>
            <a:ext cx="1274131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Stream</a:t>
            </a:r>
            <a:b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fr-FR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Analytics</a:t>
            </a:r>
            <a:endParaRPr lang="fr-FR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30" name="ZoneTexte 29"/>
          <p:cNvSpPr txBox="1"/>
          <p:nvPr/>
        </p:nvSpPr>
        <p:spPr>
          <a:xfrm>
            <a:off x="6836311" y="6120849"/>
            <a:ext cx="1416350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Event Hub</a:t>
            </a:r>
          </a:p>
        </p:txBody>
      </p:sp>
      <p:sp>
        <p:nvSpPr>
          <p:cNvPr id="31" name="ZoneTexte 30"/>
          <p:cNvSpPr txBox="1"/>
          <p:nvPr/>
        </p:nvSpPr>
        <p:spPr>
          <a:xfrm>
            <a:off x="8594501" y="6017542"/>
            <a:ext cx="1930465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Consommateur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6940065" y="4409716"/>
            <a:ext cx="1293046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Stockage</a:t>
            </a:r>
          </a:p>
        </p:txBody>
      </p:sp>
      <p:sp>
        <p:nvSpPr>
          <p:cNvPr id="33" name="ZoneTexte 32"/>
          <p:cNvSpPr txBox="1"/>
          <p:nvPr/>
        </p:nvSpPr>
        <p:spPr>
          <a:xfrm>
            <a:off x="8726719" y="4410659"/>
            <a:ext cx="1419491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fr-FR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Azure SQL</a:t>
            </a:r>
          </a:p>
        </p:txBody>
      </p:sp>
    </p:spTree>
    <p:extLst>
      <p:ext uri="{BB962C8B-B14F-4D97-AF65-F5344CB8AC3E}">
        <p14:creationId xmlns:p14="http://schemas.microsoft.com/office/powerpoint/2010/main" val="37100480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593860"/>
          </a:xfrm>
        </p:spPr>
        <p:txBody>
          <a:bodyPr/>
          <a:lstStyle/>
          <a:p>
            <a:r>
              <a:rPr lang="fr-FR" dirty="0" smtClean="0"/>
              <a:t>Temps réel</a:t>
            </a:r>
            <a:endParaRPr lang="fr-FR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De l’</a:t>
            </a:r>
            <a:r>
              <a:rPr lang="fr-FR" dirty="0" err="1"/>
              <a:t>IoT</a:t>
            </a:r>
            <a:r>
              <a:rPr lang="fr-FR" dirty="0"/>
              <a:t> à l’utilisateur : λ-Architecture sur Azure</a:t>
            </a:r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fr-FR" dirty="0" smtClean="0"/>
              <a:t>Démo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 bwMode="auto">
          <a:xfrm>
            <a:off x="5354141" y="2561158"/>
            <a:ext cx="936104" cy="16561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fr-FR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597366" y="5990749"/>
            <a:ext cx="5320752" cy="3693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000000"/>
                </a:solidFill>
                <a:latin typeface="Segoe UI" panose="020B0502040204020203" pitchFamily="34" charset="0"/>
                <a:hlinkClick r:id="rId3"/>
              </a:rPr>
              <a:t>https://github.com/neotechsolutions/evenements</a:t>
            </a:r>
            <a:r>
              <a:rPr lang="en-US" dirty="0" smtClean="0">
                <a:solidFill>
                  <a:srgbClr val="000000"/>
                </a:solidFill>
                <a:latin typeface="Segoe UI" panose="020B0502040204020203" pitchFamily="34" charset="0"/>
                <a:hlinkClick r:id="rId3"/>
              </a:rPr>
              <a:t>/</a:t>
            </a:r>
            <a:endParaRPr lang="en-US" dirty="0" smtClean="0">
              <a:solidFill>
                <a:srgbClr val="000000"/>
              </a:solidFill>
              <a:latin typeface="Segoe UI" panose="020B0502040204020203" pitchFamily="34" charset="0"/>
            </a:endParaRPr>
          </a:p>
        </p:txBody>
      </p:sp>
      <p:pic>
        <p:nvPicPr>
          <p:cNvPr id="10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498" y="5949461"/>
            <a:ext cx="677863" cy="45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3855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 TEMPLATE">
  <a:themeElements>
    <a:clrScheme name="MSVID White and Purple">
      <a:dk1>
        <a:srgbClr val="505050"/>
      </a:dk1>
      <a:lt1>
        <a:srgbClr val="FFFFFF"/>
      </a:lt1>
      <a:dk2>
        <a:srgbClr val="5C2D91"/>
      </a:dk2>
      <a:lt2>
        <a:srgbClr val="E7DCF4"/>
      </a:lt2>
      <a:accent1>
        <a:srgbClr val="5C2D91"/>
      </a:accent1>
      <a:accent2>
        <a:srgbClr val="B4009E"/>
      </a:accent2>
      <a:accent3>
        <a:srgbClr val="32145A"/>
      </a:accent3>
      <a:accent4>
        <a:srgbClr val="0078D7"/>
      </a:accent4>
      <a:accent5>
        <a:srgbClr val="107C10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echdays_2015_Template.potx" id="{293BF762-E2C3-4507-8317-707D3FD0DC60}" vid="{29672C21-9D79-40DA-B747-46DE817E00B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8FDE1AEFC2724EB5E89BA27808351C" ma:contentTypeVersion="3" ma:contentTypeDescription="Crée un document." ma:contentTypeScope="" ma:versionID="085dc277a44095170efa6388c8b24aa3">
  <xsd:schema xmlns:xsd="http://www.w3.org/2001/XMLSchema" xmlns:xs="http://www.w3.org/2001/XMLSchema" xmlns:p="http://schemas.microsoft.com/office/2006/metadata/properties" xmlns:ns2="aa35d321-db2c-42ab-a621-b5e3f2de858c" targetNamespace="http://schemas.microsoft.com/office/2006/metadata/properties" ma:root="true" ma:fieldsID="d12cec3abe2c5c9d012a9e7c54dec37e" ns2:_="">
    <xsd:import namespace="aa35d321-db2c-42ab-a621-b5e3f2de858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ingHintHash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35d321-db2c-42ab-a621-b5e3f2de858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ingHintHash" ma:index="9" nillable="true" ma:displayName="Partage du hachage d’indicateur" ma:internalName="SharingHintHash" ma:readOnly="true">
      <xsd:simpleType>
        <xsd:restriction base="dms:Text"/>
      </xsd:simpleType>
    </xsd:element>
    <xsd:element name="SharedWithDetails" ma:index="1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2D10CB1-522C-43EF-BD47-4A0C01B963E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a35d321-db2c-42ab-a621-b5e3f2de85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schemas.microsoft.com/office/2006/documentManagement/types"/>
    <ds:schemaRef ds:uri="aa35d321-db2c-42ab-a621-b5e3f2de858c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1267</TotalTime>
  <Words>914</Words>
  <Application>Microsoft Office PowerPoint</Application>
  <PresentationFormat>Custom</PresentationFormat>
  <Paragraphs>163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Segoe Pro Display Light</vt:lpstr>
      <vt:lpstr>Segoe UI</vt:lpstr>
      <vt:lpstr>Segoe UI Light</vt:lpstr>
      <vt:lpstr>Wingdings</vt:lpstr>
      <vt:lpstr>WHITE TEMPLATE</vt:lpstr>
      <vt:lpstr>PowerPoint Presentation</vt:lpstr>
      <vt:lpstr>De l’IoT à l’utilisateur : λ-Architecture sur Azure</vt:lpstr>
      <vt:lpstr>Qu’est-ce que l’internet des objets ?</vt:lpstr>
      <vt:lpstr>Problématique</vt:lpstr>
      <vt:lpstr>Lambda Architecture</vt:lpstr>
      <vt:lpstr>Lambda Architecture</vt:lpstr>
      <vt:lpstr>Event Hubs</vt:lpstr>
      <vt:lpstr>Temps réel : Stream Analytics</vt:lpstr>
      <vt:lpstr>Temps réel</vt:lpstr>
      <vt:lpstr>Couche Batch: HDInsight</vt:lpstr>
      <vt:lpstr>Couche Batch: Data Factory</vt:lpstr>
      <vt:lpstr>Couche Batch &amp; Service</vt:lpstr>
      <vt:lpstr>Résumé</vt:lpstr>
      <vt:lpstr>Ressources</vt:lpstr>
      <vt:lpstr>C’est la fin !</vt:lpstr>
      <vt:lpstr>PowerPoint Presentation</vt:lpstr>
    </vt:vector>
  </TitlesOfParts>
  <Manager/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 l’IoT à l’utilisateur :λ-Architecture sur Azure</dc:title>
  <dc:subject>&lt;Speech title here&gt;</dc:subject>
  <dc:creator>mklotz@neotech-solutions.fr</dc:creator>
  <cp:keywords>Techdays Tour 2015, Azure, IoT</cp:keywords>
  <dc:description>Template: Maryfj_x000d_
Formatting: _x000d_
Audience Type:</dc:description>
  <cp:lastModifiedBy>Matthieu Klotz</cp:lastModifiedBy>
  <cp:revision>180</cp:revision>
  <dcterms:created xsi:type="dcterms:W3CDTF">2014-12-11T14:50:23Z</dcterms:created>
  <dcterms:modified xsi:type="dcterms:W3CDTF">2015-06-15T15:21:13Z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0x010100038FDE1AEFC2724EB5E89BA27808351C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